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6" r:id="rId3"/>
    <p:sldId id="258" r:id="rId4"/>
    <p:sldId id="257" r:id="rId5"/>
    <p:sldId id="1773" r:id="rId6"/>
    <p:sldId id="1774" r:id="rId7"/>
    <p:sldId id="1778" r:id="rId8"/>
    <p:sldId id="259" r:id="rId9"/>
    <p:sldId id="267" r:id="rId10"/>
    <p:sldId id="1776" r:id="rId11"/>
    <p:sldId id="1777" r:id="rId12"/>
    <p:sldId id="1779" r:id="rId13"/>
    <p:sldId id="280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B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4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2023/9/24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4590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2023/9/24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7077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9957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7624" y="6739570"/>
            <a:ext cx="144015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339928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9985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B567AD2-B3E4-40F1-B2AD-132A7A3A03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extBox 7">
            <a:extLst>
              <a:ext uri="{FF2B5EF4-FFF2-40B4-BE49-F238E27FC236}">
                <a16:creationId xmlns:a16="http://schemas.microsoft.com/office/drawing/2014/main" id="{AB546598-C13F-42E1-977E-A5BE87B494DB}"/>
              </a:ext>
            </a:extLst>
          </p:cNvPr>
          <p:cNvSpPr txBox="1"/>
          <p:nvPr/>
        </p:nvSpPr>
        <p:spPr>
          <a:xfrm>
            <a:off x="353614" y="2061477"/>
            <a:ext cx="843148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Berlin Sans FB" panose="020E0602020502020306" pitchFamily="34" charset="0"/>
                <a:cs typeface="Arial" pitchFamily="34" charset="0"/>
              </a:rPr>
              <a:t>Prediction Students adaptability Level Online Education</a:t>
            </a:r>
            <a:endParaRPr lang="ko-KR" altLang="en-US" sz="4800" dirty="0">
              <a:solidFill>
                <a:schemeClr val="bg1"/>
              </a:solidFill>
              <a:latin typeface="Berlin Sans FB" panose="020E0602020502020306" pitchFamily="34" charset="0"/>
              <a:cs typeface="Arial" pitchFamily="34" charset="0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2C456D66-7158-4A5C-A0BE-F95466E17B27}"/>
              </a:ext>
            </a:extLst>
          </p:cNvPr>
          <p:cNvSpPr txBox="1"/>
          <p:nvPr/>
        </p:nvSpPr>
        <p:spPr>
          <a:xfrm>
            <a:off x="1646371" y="4350781"/>
            <a:ext cx="3118831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latin typeface="Berlin Sans FB" panose="020E0602020502020306" pitchFamily="34" charset="0"/>
                <a:cs typeface="Arial" pitchFamily="34" charset="0"/>
              </a:rPr>
              <a:t>Dicky </a:t>
            </a:r>
            <a:r>
              <a:rPr lang="en-US" altLang="ko-KR" sz="1867" dirty="0" err="1">
                <a:solidFill>
                  <a:schemeClr val="bg1"/>
                </a:solidFill>
                <a:latin typeface="Berlin Sans FB" panose="020E0602020502020306" pitchFamily="34" charset="0"/>
                <a:cs typeface="Arial" pitchFamily="34" charset="0"/>
              </a:rPr>
              <a:t>Wahyudi</a:t>
            </a:r>
            <a:endParaRPr lang="en-US" altLang="ko-KR" sz="1867" dirty="0">
              <a:solidFill>
                <a:schemeClr val="bg1"/>
              </a:solidFill>
              <a:latin typeface="Berlin Sans FB" panose="020E0602020502020306" pitchFamily="34" charset="0"/>
              <a:cs typeface="Arial" pitchFamily="34" charset="0"/>
            </a:endParaRPr>
          </a:p>
          <a:p>
            <a:pPr algn="ctr"/>
            <a:r>
              <a:rPr lang="en-US" altLang="ko-KR" sz="1867" dirty="0">
                <a:solidFill>
                  <a:schemeClr val="bg1"/>
                </a:solidFill>
                <a:latin typeface="Berlin Sans FB" panose="020E0602020502020306" pitchFamily="34" charset="0"/>
                <a:cs typeface="Arial" pitchFamily="34" charset="0"/>
              </a:rPr>
              <a:t>Dodi </a:t>
            </a:r>
            <a:r>
              <a:rPr lang="en-US" altLang="ko-KR" sz="1867" dirty="0" err="1">
                <a:solidFill>
                  <a:schemeClr val="bg1"/>
                </a:solidFill>
                <a:latin typeface="Berlin Sans FB" panose="020E0602020502020306" pitchFamily="34" charset="0"/>
                <a:cs typeface="Arial" pitchFamily="34" charset="0"/>
              </a:rPr>
              <a:t>Syahputra</a:t>
            </a:r>
            <a:r>
              <a:rPr lang="en-US" altLang="ko-KR" sz="1867" dirty="0">
                <a:solidFill>
                  <a:schemeClr val="bg1"/>
                </a:solidFill>
                <a:latin typeface="Berlin Sans FB" panose="020E0602020502020306" pitchFamily="34" charset="0"/>
                <a:cs typeface="Arial" pitchFamily="34" charset="0"/>
              </a:rPr>
              <a:t> Panjaitan</a:t>
            </a:r>
            <a:endParaRPr lang="ko-KR" altLang="en-US" sz="1867" dirty="0">
              <a:solidFill>
                <a:schemeClr val="bg1"/>
              </a:solidFill>
              <a:latin typeface="Berlin Sans FB" panose="020E0602020502020306" pitchFamily="34" charset="0"/>
              <a:cs typeface="Arial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59D1589-A725-44AB-AF32-260736B82A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614" y="3602157"/>
            <a:ext cx="7879104" cy="482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225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extLst>
    <p:ext uri="{E180D4A7-C9FB-4DFB-919C-405C955672EB}">
      <p14:showEvtLst xmlns:p14="http://schemas.microsoft.com/office/powerpoint/2010/main">
        <p14:playEvt time="633" objId="19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EAC3B32D-28A6-42B9-99E9-6DAC4816FBC2}"/>
              </a:ext>
            </a:extLst>
          </p:cNvPr>
          <p:cNvGrpSpPr/>
          <p:nvPr/>
        </p:nvGrpSpPr>
        <p:grpSpPr>
          <a:xfrm>
            <a:off x="3663403" y="417228"/>
            <a:ext cx="4856257" cy="544674"/>
            <a:chOff x="2252953" y="-435386"/>
            <a:chExt cx="6491493" cy="184524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8B77BA0-15F2-4AD9-B523-9401778651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37993" y="927261"/>
              <a:ext cx="4726582" cy="482600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0260353-77A1-4198-BB48-E3D062F20863}"/>
                </a:ext>
              </a:extLst>
            </p:cNvPr>
            <p:cNvSpPr txBox="1"/>
            <p:nvPr/>
          </p:nvSpPr>
          <p:spPr>
            <a:xfrm>
              <a:off x="2252953" y="-435386"/>
              <a:ext cx="649149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Test Integration to Web </a:t>
              </a:r>
            </a:p>
          </p:txBody>
        </p:sp>
      </p:grpSp>
      <p:sp>
        <p:nvSpPr>
          <p:cNvPr id="5" name="Rectangle 5">
            <a:extLst>
              <a:ext uri="{FF2B5EF4-FFF2-40B4-BE49-F238E27FC236}">
                <a16:creationId xmlns:a16="http://schemas.microsoft.com/office/drawing/2014/main" id="{E6788AA4-F447-D874-A813-71BF38162C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8113"/>
            <a:ext cx="65" cy="260974"/>
          </a:xfrm>
          <a:prstGeom prst="rect">
            <a:avLst/>
          </a:prstGeom>
          <a:solidFill>
            <a:srgbClr val="3031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7935" rIns="0" bIns="-793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CA189AA-1DD1-9469-AD83-2D5E924BA623}"/>
              </a:ext>
            </a:extLst>
          </p:cNvPr>
          <p:cNvGrpSpPr/>
          <p:nvPr/>
        </p:nvGrpSpPr>
        <p:grpSpPr>
          <a:xfrm>
            <a:off x="982362" y="1533090"/>
            <a:ext cx="3876114" cy="2409518"/>
            <a:chOff x="534389" y="1721922"/>
            <a:chExt cx="3271653" cy="2000992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AE3ED58-DA8D-9607-EF76-F8ECACCE65BF}"/>
                </a:ext>
              </a:extLst>
            </p:cNvPr>
            <p:cNvSpPr/>
            <p:nvPr/>
          </p:nvSpPr>
          <p:spPr>
            <a:xfrm>
              <a:off x="534389" y="1721922"/>
              <a:ext cx="3271653" cy="200099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F64A75D-3650-6CBB-F49F-282641A42E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896"/>
            <a:stretch/>
          </p:blipFill>
          <p:spPr>
            <a:xfrm>
              <a:off x="665019" y="2091490"/>
              <a:ext cx="3002852" cy="1481481"/>
            </a:xfrm>
            <a:prstGeom prst="rect">
              <a:avLst/>
            </a:prstGeom>
          </p:spPr>
        </p:pic>
        <p:sp>
          <p:nvSpPr>
            <p:cNvPr id="17" name="文本框 11">
              <a:extLst>
                <a:ext uri="{FF2B5EF4-FFF2-40B4-BE49-F238E27FC236}">
                  <a16:creationId xmlns:a16="http://schemas.microsoft.com/office/drawing/2014/main" id="{12B1AEDD-F244-0954-4411-36C5694FF2AA}"/>
                </a:ext>
              </a:extLst>
            </p:cNvPr>
            <p:cNvSpPr txBox="1"/>
            <p:nvPr/>
          </p:nvSpPr>
          <p:spPr>
            <a:xfrm>
              <a:off x="665019" y="1721922"/>
              <a:ext cx="30028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sym typeface="+mn-lt"/>
                </a:rPr>
                <a:t>Input data pada web</a:t>
              </a:r>
              <a:endParaRPr lang="zh-CN" altLang="en-US" sz="1400" dirty="0">
                <a:solidFill>
                  <a:schemeClr val="bg1"/>
                </a:solidFill>
                <a:latin typeface="Berlin Sans FB" panose="020E0602020502020306" pitchFamily="34" charset="0"/>
                <a:cs typeface="+mn-ea"/>
                <a:sym typeface="+mn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EAB4163-82A3-A4DB-9FA2-080DFD583B79}"/>
              </a:ext>
            </a:extLst>
          </p:cNvPr>
          <p:cNvGrpSpPr/>
          <p:nvPr/>
        </p:nvGrpSpPr>
        <p:grpSpPr>
          <a:xfrm>
            <a:off x="7174291" y="1533090"/>
            <a:ext cx="3876114" cy="2409517"/>
            <a:chOff x="6199720" y="1654621"/>
            <a:chExt cx="3271653" cy="2000992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A25A374-3C00-49B5-E744-551C98D3489F}"/>
                </a:ext>
              </a:extLst>
            </p:cNvPr>
            <p:cNvSpPr/>
            <p:nvPr/>
          </p:nvSpPr>
          <p:spPr>
            <a:xfrm>
              <a:off x="6199720" y="1654621"/>
              <a:ext cx="3271653" cy="200099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1" name="文本框 11">
              <a:extLst>
                <a:ext uri="{FF2B5EF4-FFF2-40B4-BE49-F238E27FC236}">
                  <a16:creationId xmlns:a16="http://schemas.microsoft.com/office/drawing/2014/main" id="{BC044953-BF73-5762-CD37-16014D9D5AD4}"/>
                </a:ext>
              </a:extLst>
            </p:cNvPr>
            <p:cNvSpPr txBox="1"/>
            <p:nvPr/>
          </p:nvSpPr>
          <p:spPr>
            <a:xfrm>
              <a:off x="6330350" y="1654621"/>
              <a:ext cx="3002852" cy="255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sym typeface="+mn-lt"/>
                </a:rPr>
                <a:t>Hasil </a:t>
              </a:r>
              <a:r>
                <a:rPr lang="en-US" altLang="zh-CN" sz="1400" dirty="0" err="1">
                  <a:solidFill>
                    <a:schemeClr val="bg1"/>
                  </a:solidFill>
                  <a:sym typeface="+mn-lt"/>
                </a:rPr>
                <a:t>prediksi</a:t>
              </a:r>
              <a:r>
                <a:rPr lang="en-US" altLang="zh-CN" sz="1400" dirty="0">
                  <a:solidFill>
                    <a:schemeClr val="bg1"/>
                  </a:solidFill>
                  <a:sym typeface="+mn-lt"/>
                </a:rPr>
                <a:t> pada web</a:t>
              </a:r>
              <a:endParaRPr lang="zh-CN" altLang="en-US" sz="1400" dirty="0">
                <a:solidFill>
                  <a:schemeClr val="bg1"/>
                </a:solidFill>
                <a:latin typeface="Berlin Sans FB" panose="020E0602020502020306" pitchFamily="34" charset="0"/>
                <a:cs typeface="+mn-ea"/>
                <a:sym typeface="+mn-lt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8ACB250-2D80-A9CF-5A58-B2C44BF7F8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329"/>
            <a:stretch/>
          </p:blipFill>
          <p:spPr>
            <a:xfrm>
              <a:off x="6337891" y="2029699"/>
              <a:ext cx="3002852" cy="148148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6C05705-9F74-0A09-B765-5EE6E8205394}"/>
              </a:ext>
            </a:extLst>
          </p:cNvPr>
          <p:cNvGrpSpPr/>
          <p:nvPr/>
        </p:nvGrpSpPr>
        <p:grpSpPr>
          <a:xfrm>
            <a:off x="4157942" y="4120151"/>
            <a:ext cx="3876114" cy="2409517"/>
            <a:chOff x="3970316" y="4426977"/>
            <a:chExt cx="3271653" cy="2000992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E1933FB-DEDC-A3BD-9118-7D3916DC9265}"/>
                </a:ext>
              </a:extLst>
            </p:cNvPr>
            <p:cNvSpPr/>
            <p:nvPr/>
          </p:nvSpPr>
          <p:spPr>
            <a:xfrm>
              <a:off x="3970316" y="4426977"/>
              <a:ext cx="3271653" cy="200099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3" name="文本框 11">
              <a:extLst>
                <a:ext uri="{FF2B5EF4-FFF2-40B4-BE49-F238E27FC236}">
                  <a16:creationId xmlns:a16="http://schemas.microsoft.com/office/drawing/2014/main" id="{462DFE39-3151-FBBE-16B8-6A65C2C4441D}"/>
                </a:ext>
              </a:extLst>
            </p:cNvPr>
            <p:cNvSpPr txBox="1"/>
            <p:nvPr/>
          </p:nvSpPr>
          <p:spPr>
            <a:xfrm>
              <a:off x="4100946" y="4426977"/>
              <a:ext cx="3002852" cy="255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sym typeface="+mn-lt"/>
                </a:rPr>
                <a:t>Output </a:t>
              </a:r>
              <a:r>
                <a:rPr lang="en-US" altLang="zh-CN" sz="1400" dirty="0" err="1">
                  <a:solidFill>
                    <a:schemeClr val="bg1"/>
                  </a:solidFill>
                  <a:sym typeface="+mn-lt"/>
                </a:rPr>
                <a:t>dari</a:t>
              </a:r>
              <a:r>
                <a:rPr lang="en-US" altLang="zh-CN" sz="1400" dirty="0">
                  <a:solidFill>
                    <a:schemeClr val="bg1"/>
                  </a:solidFill>
                  <a:sym typeface="+mn-lt"/>
                </a:rPr>
                <a:t> terminal</a:t>
              </a:r>
              <a:endParaRPr lang="zh-CN" altLang="en-US" sz="1400" dirty="0">
                <a:solidFill>
                  <a:schemeClr val="bg1"/>
                </a:solidFill>
                <a:latin typeface="Berlin Sans FB" panose="020E0602020502020306" pitchFamily="34" charset="0"/>
                <a:cs typeface="+mn-ea"/>
                <a:sym typeface="+mn-lt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AAD8656-9F26-5032-0AF3-455140FEC0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7822" t="39999" r="6260" b="1473"/>
            <a:stretch/>
          </p:blipFill>
          <p:spPr>
            <a:xfrm>
              <a:off x="4100946" y="4840621"/>
              <a:ext cx="3002852" cy="148148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602673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>
        <p14:warp dir="in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EAC3B32D-28A6-42B9-99E9-6DAC4816FBC2}"/>
              </a:ext>
            </a:extLst>
          </p:cNvPr>
          <p:cNvGrpSpPr/>
          <p:nvPr/>
        </p:nvGrpSpPr>
        <p:grpSpPr>
          <a:xfrm>
            <a:off x="4848288" y="803176"/>
            <a:ext cx="2495423" cy="584775"/>
            <a:chOff x="2252953" y="-435386"/>
            <a:chExt cx="6491493" cy="198110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8B77BA0-15F2-4AD9-B523-9401778651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37993" y="927261"/>
              <a:ext cx="4726582" cy="482600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0260353-77A1-4198-BB48-E3D062F20863}"/>
                </a:ext>
              </a:extLst>
            </p:cNvPr>
            <p:cNvSpPr txBox="1"/>
            <p:nvPr/>
          </p:nvSpPr>
          <p:spPr>
            <a:xfrm>
              <a:off x="2252953" y="-435386"/>
              <a:ext cx="6491493" cy="1981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Kesimpulan </a:t>
              </a:r>
            </a:p>
          </p:txBody>
        </p:sp>
      </p:grpSp>
      <p:sp>
        <p:nvSpPr>
          <p:cNvPr id="5" name="Rectangle 5">
            <a:extLst>
              <a:ext uri="{FF2B5EF4-FFF2-40B4-BE49-F238E27FC236}">
                <a16:creationId xmlns:a16="http://schemas.microsoft.com/office/drawing/2014/main" id="{E6788AA4-F447-D874-A813-71BF38162C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8113"/>
            <a:ext cx="65" cy="260974"/>
          </a:xfrm>
          <a:prstGeom prst="rect">
            <a:avLst/>
          </a:prstGeom>
          <a:solidFill>
            <a:srgbClr val="3031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7935" rIns="0" bIns="-793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F97810C7-CD89-EDEF-454E-85337B4AAF32}"/>
              </a:ext>
            </a:extLst>
          </p:cNvPr>
          <p:cNvSpPr/>
          <p:nvPr/>
        </p:nvSpPr>
        <p:spPr>
          <a:xfrm flipV="1">
            <a:off x="3509158" y="1790173"/>
            <a:ext cx="5320145" cy="4316681"/>
          </a:xfrm>
          <a:prstGeom prst="round2Diag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文本框 11">
            <a:extLst>
              <a:ext uri="{FF2B5EF4-FFF2-40B4-BE49-F238E27FC236}">
                <a16:creationId xmlns:a16="http://schemas.microsoft.com/office/drawing/2014/main" id="{E8800A49-E9FB-86D3-7165-04842478399C}"/>
              </a:ext>
            </a:extLst>
          </p:cNvPr>
          <p:cNvSpPr txBox="1"/>
          <p:nvPr/>
        </p:nvSpPr>
        <p:spPr>
          <a:xfrm>
            <a:off x="3509157" y="2121743"/>
            <a:ext cx="53201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Project "Prediction Students Adaptability Level in Online Education" </a:t>
            </a:r>
            <a:r>
              <a:rPr lang="en-US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merupakan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 </a:t>
            </a:r>
            <a:r>
              <a:rPr lang="en-US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langkah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 </a:t>
            </a:r>
            <a:r>
              <a:rPr lang="en-US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penting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 </a:t>
            </a:r>
            <a:r>
              <a:rPr lang="en-US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dalam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 </a:t>
            </a:r>
            <a:r>
              <a:rPr lang="en-US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menghadapi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 </a:t>
            </a:r>
            <a:r>
              <a:rPr lang="en-US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tantangan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 dan </a:t>
            </a:r>
            <a:r>
              <a:rPr lang="en-US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peluang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 yang </a:t>
            </a:r>
            <a:r>
              <a:rPr lang="en-US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ditawarkan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 oleh </a:t>
            </a:r>
            <a:r>
              <a:rPr lang="en-US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pendidikan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 online </a:t>
            </a:r>
            <a:r>
              <a:rPr lang="en-US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dalam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 era digital, yang </a:t>
            </a:r>
            <a:r>
              <a:rPr lang="en-US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membantu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 </a:t>
            </a:r>
            <a:r>
              <a:rPr lang="en-US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kita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 </a:t>
            </a:r>
            <a:r>
              <a:rPr lang="en-US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bergerak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 </a:t>
            </a:r>
            <a:r>
              <a:rPr lang="en-US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menuju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 </a:t>
            </a:r>
            <a:r>
              <a:rPr lang="en-US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pendidikan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 online yang </a:t>
            </a:r>
            <a:r>
              <a:rPr lang="en-US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lebih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 </a:t>
            </a:r>
            <a:r>
              <a:rPr lang="en-US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inklusif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, personal, dan </a:t>
            </a:r>
            <a:r>
              <a:rPr lang="en-US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responsif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 </a:t>
            </a:r>
            <a:r>
              <a:rPr lang="en-US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terhadap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 </a:t>
            </a:r>
            <a:r>
              <a:rPr lang="en-US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kebutuhan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 </a:t>
            </a:r>
            <a:r>
              <a:rPr lang="en-US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siswa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. </a:t>
            </a:r>
            <a:r>
              <a:rPr lang="en-US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Ini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 </a:t>
            </a:r>
            <a:r>
              <a:rPr lang="en-US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adalah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 </a:t>
            </a:r>
            <a:r>
              <a:rPr lang="en-US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langkah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 </a:t>
            </a:r>
            <a:r>
              <a:rPr lang="en-US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menuju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 masa </a:t>
            </a:r>
            <a:r>
              <a:rPr lang="en-US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depan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 </a:t>
            </a:r>
            <a:r>
              <a:rPr lang="en-US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pendidikan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 yang </a:t>
            </a:r>
            <a:r>
              <a:rPr lang="en-US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lebih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 </a:t>
            </a:r>
            <a:r>
              <a:rPr lang="en-US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baik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, di mana </a:t>
            </a:r>
            <a:r>
              <a:rPr lang="en-US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teknologi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 </a:t>
            </a:r>
            <a:r>
              <a:rPr lang="en-US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terkini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 </a:t>
            </a:r>
            <a:r>
              <a:rPr lang="en-US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digunakan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 </a:t>
            </a:r>
            <a:r>
              <a:rPr lang="en-US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untuk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 </a:t>
            </a:r>
            <a:r>
              <a:rPr lang="en-US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mendukung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 </a:t>
            </a:r>
            <a:r>
              <a:rPr lang="en-US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perkembangan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 </a:t>
            </a:r>
            <a:r>
              <a:rPr lang="en-US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setiap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 </a:t>
            </a:r>
            <a:r>
              <a:rPr lang="en-US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siswa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 </a:t>
            </a:r>
            <a:r>
              <a:rPr lang="en-US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dalam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 era digital yang </a:t>
            </a:r>
            <a:r>
              <a:rPr lang="en-US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terus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 </a:t>
            </a:r>
            <a:r>
              <a:rPr lang="en-US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berkembang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9650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>
        <p14:flip dir="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B567AD2-B3E4-40F1-B2AD-132A7A3A03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95C7C57-BFBD-4935-A19E-C1FAE6C676FE}"/>
              </a:ext>
            </a:extLst>
          </p:cNvPr>
          <p:cNvSpPr txBox="1"/>
          <p:nvPr/>
        </p:nvSpPr>
        <p:spPr>
          <a:xfrm>
            <a:off x="1063390" y="2668087"/>
            <a:ext cx="61842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Thank you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19CA78F-1A96-4CB8-8C3D-8ED96A35A8A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614" y="4011693"/>
            <a:ext cx="7879104" cy="482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021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Tm="2169">
        <p14:glitter pattern="hexagon"/>
      </p:transition>
    </mc:Choice>
    <mc:Fallback xmlns="">
      <p:transition spd="slow" advTm="21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B5B373F-FE05-496E-9D5E-332A4C81BF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9DE6A7CB-F332-44E6-B24F-34F488D8C460}"/>
              </a:ext>
            </a:extLst>
          </p:cNvPr>
          <p:cNvGrpSpPr/>
          <p:nvPr/>
        </p:nvGrpSpPr>
        <p:grpSpPr>
          <a:xfrm>
            <a:off x="353614" y="3253572"/>
            <a:ext cx="7879104" cy="1228189"/>
            <a:chOff x="353614" y="3266104"/>
            <a:chExt cx="7879104" cy="1228189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53245214-CE3D-4D48-8CA5-D791F5B553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3614" y="4011693"/>
              <a:ext cx="7879104" cy="482600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7FB46AE-7348-4024-9F7D-7EE17A9D721A}"/>
                </a:ext>
              </a:extLst>
            </p:cNvPr>
            <p:cNvSpPr txBox="1"/>
            <p:nvPr/>
          </p:nvSpPr>
          <p:spPr>
            <a:xfrm>
              <a:off x="635000" y="3266104"/>
              <a:ext cx="6299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3" name="组合 23">
            <a:extLst>
              <a:ext uri="{FF2B5EF4-FFF2-40B4-BE49-F238E27FC236}">
                <a16:creationId xmlns:a16="http://schemas.microsoft.com/office/drawing/2014/main" id="{86B029B6-F001-73B4-F551-663869C45ED8}"/>
              </a:ext>
            </a:extLst>
          </p:cNvPr>
          <p:cNvGrpSpPr/>
          <p:nvPr/>
        </p:nvGrpSpPr>
        <p:grpSpPr>
          <a:xfrm>
            <a:off x="353614" y="917152"/>
            <a:ext cx="5208594" cy="1082428"/>
            <a:chOff x="5282611" y="842341"/>
            <a:chExt cx="5767313" cy="1382409"/>
          </a:xfrm>
        </p:grpSpPr>
        <p:pic>
          <p:nvPicPr>
            <p:cNvPr id="5" name="图片 24">
              <a:extLst>
                <a:ext uri="{FF2B5EF4-FFF2-40B4-BE49-F238E27FC236}">
                  <a16:creationId xmlns:a16="http://schemas.microsoft.com/office/drawing/2014/main" id="{9A09FADB-5036-506F-05F8-4287A5FAAF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08101" y="842341"/>
              <a:ext cx="3716005" cy="1382409"/>
            </a:xfrm>
            <a:prstGeom prst="ellipse">
              <a:avLst/>
            </a:prstGeom>
            <a:effectLst>
              <a:softEdge rad="317500"/>
            </a:effectLst>
          </p:spPr>
        </p:pic>
        <p:sp>
          <p:nvSpPr>
            <p:cNvPr id="6" name="文本框 27">
              <a:extLst>
                <a:ext uri="{FF2B5EF4-FFF2-40B4-BE49-F238E27FC236}">
                  <a16:creationId xmlns:a16="http://schemas.microsoft.com/office/drawing/2014/main" id="{6DDD6A1A-0A60-8275-D987-CD0EF3FFB308}"/>
                </a:ext>
              </a:extLst>
            </p:cNvPr>
            <p:cNvSpPr txBox="1"/>
            <p:nvPr/>
          </p:nvSpPr>
          <p:spPr>
            <a:xfrm>
              <a:off x="5282611" y="1120818"/>
              <a:ext cx="5767313" cy="825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3600" u="sng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lin Sans FB" panose="020E0602020502020306" pitchFamily="34" charset="0"/>
                  <a:cs typeface="+mn-ea"/>
                  <a:sym typeface="+mn-lt"/>
                </a:rPr>
                <a:t>Apa</a:t>
              </a:r>
              <a:r>
                <a:rPr lang="en-US" altLang="zh-CN" sz="36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lin Sans FB" panose="020E0602020502020306" pitchFamily="34" charset="0"/>
                  <a:cs typeface="+mn-ea"/>
                  <a:sym typeface="+mn-lt"/>
                </a:rPr>
                <a:t> </a:t>
              </a:r>
              <a:r>
                <a:rPr lang="en-US" altLang="zh-CN" sz="3600" u="sng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lin Sans FB" panose="020E0602020502020306" pitchFamily="34" charset="0"/>
                  <a:cs typeface="+mn-ea"/>
                  <a:sym typeface="+mn-lt"/>
                </a:rPr>
                <a:t>itu</a:t>
              </a:r>
              <a:r>
                <a:rPr lang="en-US" altLang="zh-CN" sz="36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lin Sans FB" panose="020E0602020502020306" pitchFamily="34" charset="0"/>
                  <a:cs typeface="+mn-ea"/>
                  <a:sym typeface="+mn-lt"/>
                </a:rPr>
                <a:t> Machine Learning?</a:t>
              </a:r>
              <a:endParaRPr lang="zh-CN" altLang="en-US" sz="36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  <a:cs typeface="+mn-ea"/>
                <a:sym typeface="+mn-lt"/>
              </a:endParaRPr>
            </a:p>
          </p:txBody>
        </p:sp>
      </p:grpSp>
      <p:sp>
        <p:nvSpPr>
          <p:cNvPr id="7" name="文本框 11">
            <a:extLst>
              <a:ext uri="{FF2B5EF4-FFF2-40B4-BE49-F238E27FC236}">
                <a16:creationId xmlns:a16="http://schemas.microsoft.com/office/drawing/2014/main" id="{F8634D5E-C28A-8EC1-4C40-A1D9622C6330}"/>
              </a:ext>
            </a:extLst>
          </p:cNvPr>
          <p:cNvSpPr txBox="1"/>
          <p:nvPr/>
        </p:nvSpPr>
        <p:spPr>
          <a:xfrm>
            <a:off x="652813" y="1985177"/>
            <a:ext cx="658058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500" dirty="0">
                <a:solidFill>
                  <a:srgbClr val="E8EAED"/>
                </a:solidFill>
                <a:latin typeface="Berlin Sans FB" panose="020E0602020502020306" pitchFamily="34" charset="0"/>
              </a:rPr>
              <a:t>Machine Learning (ML) </a:t>
            </a:r>
            <a:r>
              <a:rPr lang="en-US" altLang="en-US" sz="2500" dirty="0" err="1">
                <a:solidFill>
                  <a:srgbClr val="E8EAED"/>
                </a:solidFill>
                <a:latin typeface="Berlin Sans FB" panose="020E0602020502020306" pitchFamily="34" charset="0"/>
              </a:rPr>
              <a:t>adalah</a:t>
            </a:r>
            <a:r>
              <a:rPr lang="en-US" altLang="en-US" sz="2500" dirty="0">
                <a:solidFill>
                  <a:srgbClr val="E8EAED"/>
                </a:solidFill>
                <a:latin typeface="Berlin Sans FB" panose="020E0602020502020306" pitchFamily="34" charset="0"/>
              </a:rPr>
              <a:t> </a:t>
            </a:r>
            <a:r>
              <a:rPr lang="en-US" altLang="en-US" sz="2500" dirty="0" err="1">
                <a:solidFill>
                  <a:srgbClr val="E8EAED"/>
                </a:solidFill>
                <a:latin typeface="Berlin Sans FB" panose="020E0602020502020306" pitchFamily="34" charset="0"/>
              </a:rPr>
              <a:t>bagian</a:t>
            </a:r>
            <a:r>
              <a:rPr lang="en-US" altLang="en-US" sz="2500" dirty="0">
                <a:solidFill>
                  <a:srgbClr val="E8EAED"/>
                </a:solidFill>
                <a:latin typeface="Berlin Sans FB" panose="020E0602020502020306" pitchFamily="34" charset="0"/>
              </a:rPr>
              <a:t> </a:t>
            </a:r>
            <a:r>
              <a:rPr lang="en-US" altLang="en-US" sz="2500" dirty="0" err="1">
                <a:solidFill>
                  <a:srgbClr val="E8EAED"/>
                </a:solidFill>
                <a:latin typeface="Berlin Sans FB" panose="020E0602020502020306" pitchFamily="34" charset="0"/>
              </a:rPr>
              <a:t>dari</a:t>
            </a:r>
            <a:r>
              <a:rPr lang="en-US" altLang="en-US" sz="2500" dirty="0">
                <a:solidFill>
                  <a:srgbClr val="E8EAED"/>
                </a:solidFill>
                <a:latin typeface="Berlin Sans FB" panose="020E0602020502020306" pitchFamily="34" charset="0"/>
              </a:rPr>
              <a:t> Artificial Intelligence (AI), </a:t>
            </a:r>
            <a:r>
              <a:rPr lang="en-US" altLang="en-US" sz="2500" dirty="0" err="1">
                <a:solidFill>
                  <a:srgbClr val="E8EAED"/>
                </a:solidFill>
                <a:latin typeface="Berlin Sans FB" panose="020E0602020502020306" pitchFamily="34" charset="0"/>
              </a:rPr>
              <a:t>yaitu</a:t>
            </a:r>
            <a:r>
              <a:rPr lang="en-US" altLang="en-US" sz="2500" dirty="0">
                <a:solidFill>
                  <a:srgbClr val="E8EAED"/>
                </a:solidFill>
                <a:latin typeface="Berlin Sans FB" panose="020E0602020502020306" pitchFamily="34" charset="0"/>
              </a:rPr>
              <a:t> </a:t>
            </a:r>
            <a:r>
              <a:rPr lang="en-US" altLang="en-US" sz="2500" dirty="0" err="1">
                <a:solidFill>
                  <a:srgbClr val="E8EAED"/>
                </a:solidFill>
                <a:latin typeface="Berlin Sans FB" panose="020E0602020502020306" pitchFamily="34" charset="0"/>
              </a:rPr>
              <a:t>membuat</a:t>
            </a:r>
            <a:r>
              <a:rPr lang="en-US" altLang="en-US" sz="2500" dirty="0">
                <a:solidFill>
                  <a:srgbClr val="E8EAED"/>
                </a:solidFill>
                <a:latin typeface="Berlin Sans FB" panose="020E0602020502020306" pitchFamily="34" charset="0"/>
              </a:rPr>
              <a:t> AI </a:t>
            </a:r>
            <a:r>
              <a:rPr lang="en-US" altLang="en-US" sz="2500" dirty="0" err="1">
                <a:solidFill>
                  <a:srgbClr val="E8EAED"/>
                </a:solidFill>
                <a:latin typeface="Berlin Sans FB" panose="020E0602020502020306" pitchFamily="34" charset="0"/>
              </a:rPr>
              <a:t>menyelesaikan</a:t>
            </a:r>
            <a:r>
              <a:rPr lang="en-US" altLang="en-US" sz="2500" dirty="0">
                <a:solidFill>
                  <a:srgbClr val="E8EAED"/>
                </a:solidFill>
                <a:latin typeface="Berlin Sans FB" panose="020E0602020502020306" pitchFamily="34" charset="0"/>
              </a:rPr>
              <a:t> </a:t>
            </a:r>
            <a:r>
              <a:rPr lang="en-US" altLang="en-US" sz="2500" dirty="0" err="1">
                <a:solidFill>
                  <a:srgbClr val="E8EAED"/>
                </a:solidFill>
                <a:latin typeface="Berlin Sans FB" panose="020E0602020502020306" pitchFamily="34" charset="0"/>
              </a:rPr>
              <a:t>tugas</a:t>
            </a:r>
            <a:r>
              <a:rPr lang="en-US" altLang="en-US" sz="2500" dirty="0">
                <a:solidFill>
                  <a:srgbClr val="E8EAED"/>
                </a:solidFill>
                <a:latin typeface="Berlin Sans FB" panose="020E0602020502020306" pitchFamily="34" charset="0"/>
              </a:rPr>
              <a:t> </a:t>
            </a:r>
            <a:r>
              <a:rPr lang="en-US" altLang="en-US" sz="2500" dirty="0" err="1">
                <a:solidFill>
                  <a:srgbClr val="E8EAED"/>
                </a:solidFill>
                <a:latin typeface="Berlin Sans FB" panose="020E0602020502020306" pitchFamily="34" charset="0"/>
              </a:rPr>
              <a:t>tanpa</a:t>
            </a:r>
            <a:r>
              <a:rPr lang="en-US" altLang="en-US" sz="2500" dirty="0">
                <a:solidFill>
                  <a:srgbClr val="E8EAED"/>
                </a:solidFill>
                <a:latin typeface="Berlin Sans FB" panose="020E0602020502020306" pitchFamily="34" charset="0"/>
              </a:rPr>
              <a:t> </a:t>
            </a:r>
            <a:r>
              <a:rPr lang="en-US" altLang="en-US" sz="2500" dirty="0" err="1">
                <a:solidFill>
                  <a:srgbClr val="E8EAED"/>
                </a:solidFill>
                <a:latin typeface="Berlin Sans FB" panose="020E0602020502020306" pitchFamily="34" charset="0"/>
              </a:rPr>
              <a:t>diberi</a:t>
            </a:r>
            <a:r>
              <a:rPr lang="en-US" altLang="en-US" sz="2500" dirty="0">
                <a:solidFill>
                  <a:srgbClr val="E8EAED"/>
                </a:solidFill>
                <a:latin typeface="Berlin Sans FB" panose="020E0602020502020306" pitchFamily="34" charset="0"/>
              </a:rPr>
              <a:t> </a:t>
            </a:r>
            <a:r>
              <a:rPr lang="en-US" altLang="en-US" sz="2500" dirty="0" err="1">
                <a:solidFill>
                  <a:srgbClr val="E8EAED"/>
                </a:solidFill>
                <a:latin typeface="Berlin Sans FB" panose="020E0602020502020306" pitchFamily="34" charset="0"/>
              </a:rPr>
              <a:t>instruksi</a:t>
            </a:r>
            <a:r>
              <a:rPr lang="en-US" altLang="en-US" sz="2500" dirty="0">
                <a:solidFill>
                  <a:srgbClr val="E8EAED"/>
                </a:solidFill>
                <a:latin typeface="Berlin Sans FB" panose="020E0602020502020306" pitchFamily="34" charset="0"/>
              </a:rPr>
              <a:t> </a:t>
            </a:r>
            <a:r>
              <a:rPr lang="en-US" altLang="en-US" sz="2500" dirty="0" err="1">
                <a:solidFill>
                  <a:srgbClr val="E8EAED"/>
                </a:solidFill>
                <a:latin typeface="Berlin Sans FB" panose="020E0602020502020306" pitchFamily="34" charset="0"/>
              </a:rPr>
              <a:t>khusus</a:t>
            </a:r>
            <a:r>
              <a:rPr lang="en-US" altLang="en-US" sz="2500" dirty="0">
                <a:solidFill>
                  <a:srgbClr val="E8EAED"/>
                </a:solidFill>
                <a:latin typeface="Berlin Sans FB" panose="020E0602020502020306" pitchFamily="34" charset="0"/>
              </a:rPr>
              <a:t>. </a:t>
            </a:r>
            <a:r>
              <a:rPr lang="en-US" altLang="en-US" sz="2500" dirty="0" err="1">
                <a:solidFill>
                  <a:srgbClr val="E8EAED"/>
                </a:solidFill>
                <a:latin typeface="Berlin Sans FB" panose="020E0602020502020306" pitchFamily="34" charset="0"/>
              </a:rPr>
              <a:t>Intinya</a:t>
            </a:r>
            <a:r>
              <a:rPr lang="en-US" altLang="en-US" sz="2500" dirty="0">
                <a:solidFill>
                  <a:srgbClr val="E8EAED"/>
                </a:solidFill>
                <a:latin typeface="Berlin Sans FB" panose="020E0602020502020306" pitchFamily="34" charset="0"/>
              </a:rPr>
              <a:t>, </a:t>
            </a:r>
            <a:r>
              <a:rPr lang="en-US" altLang="en-US" sz="2500" dirty="0" err="1">
                <a:solidFill>
                  <a:srgbClr val="E8EAED"/>
                </a:solidFill>
                <a:latin typeface="Berlin Sans FB" panose="020E0602020502020306" pitchFamily="34" charset="0"/>
              </a:rPr>
              <a:t>ini</a:t>
            </a:r>
            <a:r>
              <a:rPr lang="en-US" altLang="en-US" sz="2500" dirty="0">
                <a:solidFill>
                  <a:srgbClr val="E8EAED"/>
                </a:solidFill>
                <a:latin typeface="Berlin Sans FB" panose="020E0602020502020306" pitchFamily="34" charset="0"/>
              </a:rPr>
              <a:t> </a:t>
            </a:r>
            <a:r>
              <a:rPr lang="en-US" altLang="en-US" sz="2500" dirty="0" err="1">
                <a:solidFill>
                  <a:srgbClr val="E8EAED"/>
                </a:solidFill>
                <a:latin typeface="Berlin Sans FB" panose="020E0602020502020306" pitchFamily="34" charset="0"/>
              </a:rPr>
              <a:t>tentang</a:t>
            </a:r>
            <a:r>
              <a:rPr lang="en-US" altLang="en-US" sz="2500" dirty="0">
                <a:solidFill>
                  <a:srgbClr val="E8EAED"/>
                </a:solidFill>
                <a:latin typeface="Berlin Sans FB" panose="020E0602020502020306" pitchFamily="34" charset="0"/>
              </a:rPr>
              <a:t> </a:t>
            </a:r>
            <a:r>
              <a:rPr lang="en-US" altLang="en-US" sz="2500" dirty="0" err="1">
                <a:solidFill>
                  <a:srgbClr val="E8EAED"/>
                </a:solidFill>
                <a:latin typeface="Berlin Sans FB" panose="020E0602020502020306" pitchFamily="34" charset="0"/>
              </a:rPr>
              <a:t>mengajari</a:t>
            </a:r>
            <a:r>
              <a:rPr lang="en-US" altLang="en-US" sz="2500" dirty="0">
                <a:solidFill>
                  <a:srgbClr val="E8EAED"/>
                </a:solidFill>
                <a:latin typeface="Berlin Sans FB" panose="020E0602020502020306" pitchFamily="34" charset="0"/>
              </a:rPr>
              <a:t> </a:t>
            </a:r>
            <a:r>
              <a:rPr lang="en-US" altLang="en-US" sz="2500" dirty="0" err="1">
                <a:solidFill>
                  <a:srgbClr val="E8EAED"/>
                </a:solidFill>
                <a:latin typeface="Berlin Sans FB" panose="020E0602020502020306" pitchFamily="34" charset="0"/>
              </a:rPr>
              <a:t>mesin</a:t>
            </a:r>
            <a:r>
              <a:rPr lang="en-US" altLang="en-US" sz="2500" dirty="0">
                <a:solidFill>
                  <a:srgbClr val="E8EAED"/>
                </a:solidFill>
                <a:latin typeface="Berlin Sans FB" panose="020E0602020502020306" pitchFamily="34" charset="0"/>
              </a:rPr>
              <a:t> </a:t>
            </a:r>
            <a:r>
              <a:rPr lang="en-US" altLang="en-US" sz="2500" dirty="0" err="1">
                <a:solidFill>
                  <a:srgbClr val="E8EAED"/>
                </a:solidFill>
                <a:latin typeface="Berlin Sans FB" panose="020E0602020502020306" pitchFamily="34" charset="0"/>
              </a:rPr>
              <a:t>cara</a:t>
            </a:r>
            <a:r>
              <a:rPr lang="en-US" altLang="en-US" sz="2500" dirty="0">
                <a:solidFill>
                  <a:srgbClr val="E8EAED"/>
                </a:solidFill>
                <a:latin typeface="Berlin Sans FB" panose="020E0602020502020306" pitchFamily="34" charset="0"/>
              </a:rPr>
              <a:t> </a:t>
            </a:r>
            <a:r>
              <a:rPr lang="en-US" altLang="en-US" sz="2500" dirty="0" err="1">
                <a:solidFill>
                  <a:srgbClr val="E8EAED"/>
                </a:solidFill>
                <a:latin typeface="Berlin Sans FB" panose="020E0602020502020306" pitchFamily="34" charset="0"/>
              </a:rPr>
              <a:t>belajar</a:t>
            </a:r>
            <a:r>
              <a:rPr lang="en-US" altLang="en-US" sz="2500" dirty="0">
                <a:solidFill>
                  <a:srgbClr val="E8EAED"/>
                </a:solidFill>
                <a:latin typeface="Berlin Sans FB" panose="020E0602020502020306" pitchFamily="34" charset="0"/>
              </a:rPr>
              <a:t>!</a:t>
            </a:r>
            <a:r>
              <a:rPr lang="en-US" altLang="en-US" sz="2500" dirty="0">
                <a:latin typeface="Berlin Sans FB" panose="020E0602020502020306" pitchFamily="34" charset="0"/>
              </a:rPr>
              <a:t> 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10E19940-2C68-B680-6450-E9AFA53C7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8113"/>
            <a:ext cx="65" cy="260974"/>
          </a:xfrm>
          <a:prstGeom prst="rect">
            <a:avLst/>
          </a:prstGeom>
          <a:solidFill>
            <a:srgbClr val="3031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7935" rIns="0" bIns="-793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542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shred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2B996DB-4970-4232-9501-03EC4F0D76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组合 23">
            <a:extLst>
              <a:ext uri="{FF2B5EF4-FFF2-40B4-BE49-F238E27FC236}">
                <a16:creationId xmlns:a16="http://schemas.microsoft.com/office/drawing/2014/main" id="{627AAB04-711D-EEA4-2287-9A2CBE594833}"/>
              </a:ext>
            </a:extLst>
          </p:cNvPr>
          <p:cNvGrpSpPr/>
          <p:nvPr/>
        </p:nvGrpSpPr>
        <p:grpSpPr>
          <a:xfrm>
            <a:off x="3395243" y="1129342"/>
            <a:ext cx="7631105" cy="1087055"/>
            <a:chOff x="4856792" y="836432"/>
            <a:chExt cx="5767314" cy="1388318"/>
          </a:xfrm>
        </p:grpSpPr>
        <p:pic>
          <p:nvPicPr>
            <p:cNvPr id="12" name="图片 24">
              <a:extLst>
                <a:ext uri="{FF2B5EF4-FFF2-40B4-BE49-F238E27FC236}">
                  <a16:creationId xmlns:a16="http://schemas.microsoft.com/office/drawing/2014/main" id="{21F582C2-3D93-1461-A1D5-7050B62FED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08101" y="842341"/>
              <a:ext cx="3716005" cy="1382409"/>
            </a:xfrm>
            <a:prstGeom prst="ellipse">
              <a:avLst/>
            </a:prstGeom>
            <a:effectLst>
              <a:softEdge rad="317500"/>
            </a:effectLst>
          </p:spPr>
        </p:pic>
        <p:sp>
          <p:nvSpPr>
            <p:cNvPr id="13" name="文本框 27">
              <a:extLst>
                <a:ext uri="{FF2B5EF4-FFF2-40B4-BE49-F238E27FC236}">
                  <a16:creationId xmlns:a16="http://schemas.microsoft.com/office/drawing/2014/main" id="{F1C35C08-1954-EFE1-D5EA-7184BCDDFAE2}"/>
                </a:ext>
              </a:extLst>
            </p:cNvPr>
            <p:cNvSpPr txBox="1"/>
            <p:nvPr/>
          </p:nvSpPr>
          <p:spPr>
            <a:xfrm>
              <a:off x="4856792" y="836432"/>
              <a:ext cx="2972277" cy="825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3600" u="sng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lin Sans FB" panose="020E0602020502020306" pitchFamily="34" charset="0"/>
                  <a:cs typeface="+mn-ea"/>
                  <a:sym typeface="+mn-lt"/>
                </a:rPr>
                <a:t>Latar</a:t>
              </a:r>
              <a:r>
                <a:rPr lang="en-US" altLang="zh-CN" sz="36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lin Sans FB" panose="020E0602020502020306" pitchFamily="34" charset="0"/>
                  <a:cs typeface="+mn-ea"/>
                  <a:sym typeface="+mn-lt"/>
                </a:rPr>
                <a:t> </a:t>
              </a:r>
              <a:r>
                <a:rPr lang="en-US" altLang="zh-CN" sz="3600" u="sng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lin Sans FB" panose="020E0602020502020306" pitchFamily="34" charset="0"/>
                  <a:cs typeface="+mn-ea"/>
                  <a:sym typeface="+mn-lt"/>
                </a:rPr>
                <a:t>Belakang</a:t>
              </a:r>
              <a:endParaRPr lang="zh-CN" altLang="en-US" sz="36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  <a:cs typeface="+mn-ea"/>
                <a:sym typeface="+mn-lt"/>
              </a:endParaRPr>
            </a:p>
          </p:txBody>
        </p:sp>
      </p:grpSp>
      <p:sp>
        <p:nvSpPr>
          <p:cNvPr id="14" name="文本框 11">
            <a:extLst>
              <a:ext uri="{FF2B5EF4-FFF2-40B4-BE49-F238E27FC236}">
                <a16:creationId xmlns:a16="http://schemas.microsoft.com/office/drawing/2014/main" id="{05F014ED-8986-F192-B9C1-5AC85F2B68E9}"/>
              </a:ext>
            </a:extLst>
          </p:cNvPr>
          <p:cNvSpPr txBox="1"/>
          <p:nvPr/>
        </p:nvSpPr>
        <p:spPr>
          <a:xfrm>
            <a:off x="4445765" y="2006916"/>
            <a:ext cx="6580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nn-NO" altLang="zh-CN" sz="2400" dirty="0">
                <a:solidFill>
                  <a:schemeClr val="bg1"/>
                </a:solidFill>
                <a:latin typeface="Berlin Sans FB" panose="020E0602020502020306" pitchFamily="34" charset="0"/>
                <a:sym typeface="+mn-lt"/>
              </a:rPr>
              <a:t>Populernya pendidikan berbasis online di seluruh dunia</a:t>
            </a:r>
            <a:endParaRPr lang="zh-CN" altLang="en-US" sz="2400" dirty="0">
              <a:solidFill>
                <a:schemeClr val="bg1"/>
              </a:solidFill>
              <a:latin typeface="Berlin Sans FB" panose="020E0602020502020306" pitchFamily="34" charset="0"/>
              <a:cs typeface="+mn-ea"/>
              <a:sym typeface="+mn-lt"/>
            </a:endParaRPr>
          </a:p>
        </p:txBody>
      </p:sp>
      <p:sp>
        <p:nvSpPr>
          <p:cNvPr id="15" name="文本框 11">
            <a:extLst>
              <a:ext uri="{FF2B5EF4-FFF2-40B4-BE49-F238E27FC236}">
                <a16:creationId xmlns:a16="http://schemas.microsoft.com/office/drawing/2014/main" id="{3F1F644D-154E-10D9-E2A5-09D79B6720EC}"/>
              </a:ext>
            </a:extLst>
          </p:cNvPr>
          <p:cNvSpPr txBox="1"/>
          <p:nvPr/>
        </p:nvSpPr>
        <p:spPr>
          <a:xfrm>
            <a:off x="4445763" y="2969859"/>
            <a:ext cx="6580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D" sz="24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Tantangan</a:t>
            </a:r>
            <a:r>
              <a:rPr lang="en-ID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dalam</a:t>
            </a:r>
            <a:r>
              <a:rPr lang="en-ID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Pembelajaran</a:t>
            </a:r>
            <a:r>
              <a:rPr lang="en-ID" sz="2400" dirty="0">
                <a:solidFill>
                  <a:schemeClr val="bg1"/>
                </a:solidFill>
                <a:latin typeface="Berlin Sans FB" panose="020E0602020502020306" pitchFamily="34" charset="0"/>
              </a:rPr>
              <a:t> Online</a:t>
            </a:r>
            <a:endParaRPr lang="zh-CN" altLang="en-US" sz="2400" dirty="0">
              <a:solidFill>
                <a:schemeClr val="bg1"/>
              </a:solidFill>
              <a:latin typeface="Berlin Sans FB" panose="020E0602020502020306" pitchFamily="34" charset="0"/>
              <a:cs typeface="+mn-ea"/>
              <a:sym typeface="+mn-lt"/>
            </a:endParaRPr>
          </a:p>
        </p:txBody>
      </p:sp>
      <p:sp>
        <p:nvSpPr>
          <p:cNvPr id="16" name="文本框 11">
            <a:extLst>
              <a:ext uri="{FF2B5EF4-FFF2-40B4-BE49-F238E27FC236}">
                <a16:creationId xmlns:a16="http://schemas.microsoft.com/office/drawing/2014/main" id="{7B8D5E53-544D-81FA-2789-57C37CD7FF3A}"/>
              </a:ext>
            </a:extLst>
          </p:cNvPr>
          <p:cNvSpPr txBox="1"/>
          <p:nvPr/>
        </p:nvSpPr>
        <p:spPr>
          <a:xfrm>
            <a:off x="4445763" y="3563470"/>
            <a:ext cx="6580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nn-NO" altLang="zh-CN" sz="2400" dirty="0">
                <a:solidFill>
                  <a:schemeClr val="bg1"/>
                </a:solidFill>
                <a:latin typeface="Berlin Sans FB" panose="020E0602020502020306" pitchFamily="34" charset="0"/>
                <a:sym typeface="+mn-lt"/>
              </a:rPr>
              <a:t>Faktor yang mempengaruhi dalam beradaptasi dalam lingkungan pembelajaran online</a:t>
            </a:r>
            <a:endParaRPr lang="zh-CN" altLang="en-US" sz="2400" dirty="0">
              <a:solidFill>
                <a:schemeClr val="bg1"/>
              </a:solidFill>
              <a:latin typeface="Berlin Sans FB" panose="020E0602020502020306" pitchFamily="34" charset="0"/>
              <a:cs typeface="+mn-ea"/>
              <a:sym typeface="+mn-lt"/>
            </a:endParaRPr>
          </a:p>
        </p:txBody>
      </p:sp>
      <p:sp>
        <p:nvSpPr>
          <p:cNvPr id="2" name="文本框 11">
            <a:extLst>
              <a:ext uri="{FF2B5EF4-FFF2-40B4-BE49-F238E27FC236}">
                <a16:creationId xmlns:a16="http://schemas.microsoft.com/office/drawing/2014/main" id="{1845BB42-DA9C-EB37-D601-F6BA9F2A21E7}"/>
              </a:ext>
            </a:extLst>
          </p:cNvPr>
          <p:cNvSpPr txBox="1"/>
          <p:nvPr/>
        </p:nvSpPr>
        <p:spPr>
          <a:xfrm>
            <a:off x="4445762" y="4526413"/>
            <a:ext cx="6580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nn-NO" altLang="zh-CN" sz="2400" dirty="0">
                <a:solidFill>
                  <a:schemeClr val="bg1"/>
                </a:solidFill>
                <a:latin typeface="Berlin Sans FB" panose="020E0602020502020306" pitchFamily="34" charset="0"/>
                <a:sym typeface="+mn-lt"/>
              </a:rPr>
              <a:t>Pentingnya prediksi</a:t>
            </a:r>
            <a:endParaRPr lang="zh-CN" altLang="en-US" sz="2400" dirty="0">
              <a:solidFill>
                <a:schemeClr val="bg1"/>
              </a:solidFill>
              <a:latin typeface="Berlin Sans FB" panose="020E0602020502020306" pitchFamily="34" charset="0"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0314727"/>
      </p:ext>
    </p:extLst>
  </p:cSld>
  <p:clrMapOvr>
    <a:masterClrMapping/>
  </p:clrMapOvr>
  <p:transition spd="slow" advClick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2B996DB-4970-4232-9501-03EC4F0D76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23">
            <a:extLst>
              <a:ext uri="{FF2B5EF4-FFF2-40B4-BE49-F238E27FC236}">
                <a16:creationId xmlns:a16="http://schemas.microsoft.com/office/drawing/2014/main" id="{13B50517-1E83-412C-A3CD-59911F5078F8}"/>
              </a:ext>
            </a:extLst>
          </p:cNvPr>
          <p:cNvGrpSpPr/>
          <p:nvPr/>
        </p:nvGrpSpPr>
        <p:grpSpPr>
          <a:xfrm>
            <a:off x="6603007" y="1830686"/>
            <a:ext cx="4916886" cy="1134764"/>
            <a:chOff x="6908101" y="775501"/>
            <a:chExt cx="3716005" cy="1449249"/>
          </a:xfrm>
        </p:grpSpPr>
        <p:pic>
          <p:nvPicPr>
            <p:cNvPr id="4" name="图片 24">
              <a:extLst>
                <a:ext uri="{FF2B5EF4-FFF2-40B4-BE49-F238E27FC236}">
                  <a16:creationId xmlns:a16="http://schemas.microsoft.com/office/drawing/2014/main" id="{3C4B98C7-83F1-95F3-D5BD-330ED89369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08101" y="842341"/>
              <a:ext cx="3716005" cy="1382409"/>
            </a:xfrm>
            <a:prstGeom prst="ellipse">
              <a:avLst/>
            </a:prstGeom>
            <a:effectLst>
              <a:softEdge rad="317500"/>
            </a:effectLst>
          </p:spPr>
        </p:pic>
        <p:sp>
          <p:nvSpPr>
            <p:cNvPr id="5" name="文本框 27">
              <a:extLst>
                <a:ext uri="{FF2B5EF4-FFF2-40B4-BE49-F238E27FC236}">
                  <a16:creationId xmlns:a16="http://schemas.microsoft.com/office/drawing/2014/main" id="{DD5EFF01-7E6F-A29C-7ACB-A81F835CFC9A}"/>
                </a:ext>
              </a:extLst>
            </p:cNvPr>
            <p:cNvSpPr txBox="1"/>
            <p:nvPr/>
          </p:nvSpPr>
          <p:spPr>
            <a:xfrm>
              <a:off x="7078090" y="775501"/>
              <a:ext cx="2972277" cy="825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36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lin Sans FB" panose="020E0602020502020306" pitchFamily="34" charset="0"/>
                  <a:cs typeface="+mn-ea"/>
                  <a:sym typeface="+mn-lt"/>
                </a:rPr>
                <a:t>Ide/Solusi</a:t>
              </a:r>
              <a:endParaRPr lang="zh-CN" altLang="en-US" sz="36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  <a:cs typeface="+mn-ea"/>
                <a:sym typeface="+mn-lt"/>
              </a:endParaRPr>
            </a:p>
          </p:txBody>
        </p:sp>
      </p:grpSp>
      <p:sp>
        <p:nvSpPr>
          <p:cNvPr id="6" name="文本框 11">
            <a:extLst>
              <a:ext uri="{FF2B5EF4-FFF2-40B4-BE49-F238E27FC236}">
                <a16:creationId xmlns:a16="http://schemas.microsoft.com/office/drawing/2014/main" id="{B4FFEEE4-0F87-0537-0D3B-0569236CA266}"/>
              </a:ext>
            </a:extLst>
          </p:cNvPr>
          <p:cNvSpPr txBox="1"/>
          <p:nvPr/>
        </p:nvSpPr>
        <p:spPr>
          <a:xfrm>
            <a:off x="4939309" y="3021280"/>
            <a:ext cx="65805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000" dirty="0" err="1">
                <a:solidFill>
                  <a:schemeClr val="bg1"/>
                </a:solidFill>
              </a:rPr>
              <a:t>Membuat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sistem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prediksi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Dengan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menganalisis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usia</a:t>
            </a:r>
            <a:r>
              <a:rPr lang="en-ID" sz="2000" dirty="0">
                <a:solidFill>
                  <a:schemeClr val="bg1"/>
                </a:solidFill>
              </a:rPr>
              <a:t>, </a:t>
            </a:r>
            <a:r>
              <a:rPr lang="en-ID" sz="2000" dirty="0" err="1">
                <a:solidFill>
                  <a:schemeClr val="bg1"/>
                </a:solidFill>
              </a:rPr>
              <a:t>jenis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kelamin</a:t>
            </a:r>
            <a:r>
              <a:rPr lang="en-ID" sz="2000" dirty="0">
                <a:solidFill>
                  <a:schemeClr val="bg1"/>
                </a:solidFill>
              </a:rPr>
              <a:t>, </a:t>
            </a:r>
            <a:r>
              <a:rPr lang="en-ID" sz="2000" dirty="0" err="1">
                <a:solidFill>
                  <a:schemeClr val="bg1"/>
                </a:solidFill>
              </a:rPr>
              <a:t>lokasi</a:t>
            </a:r>
            <a:r>
              <a:rPr lang="en-ID" sz="2000" dirty="0">
                <a:solidFill>
                  <a:schemeClr val="bg1"/>
                </a:solidFill>
              </a:rPr>
              <a:t>, dan </a:t>
            </a:r>
            <a:r>
              <a:rPr lang="en-ID" sz="2000" dirty="0" err="1">
                <a:solidFill>
                  <a:schemeClr val="bg1"/>
                </a:solidFill>
              </a:rPr>
              <a:t>faktor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lainnya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melalui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pemanfaatan</a:t>
            </a:r>
            <a:r>
              <a:rPr lang="en-ID" sz="2000" dirty="0">
                <a:solidFill>
                  <a:schemeClr val="bg1"/>
                </a:solidFill>
              </a:rPr>
              <a:t> Artificial </a:t>
            </a:r>
            <a:r>
              <a:rPr lang="en-ID" sz="2000" dirty="0" err="1">
                <a:solidFill>
                  <a:schemeClr val="bg1"/>
                </a:solidFill>
              </a:rPr>
              <a:t>Inteligence</a:t>
            </a:r>
            <a:r>
              <a:rPr lang="en-ID" sz="2000" dirty="0">
                <a:solidFill>
                  <a:schemeClr val="bg1"/>
                </a:solidFill>
              </a:rPr>
              <a:t> (AI) dan Machine Learning</a:t>
            </a:r>
            <a:endParaRPr lang="zh-CN" altLang="en-US" sz="2000" dirty="0">
              <a:solidFill>
                <a:schemeClr val="bg1"/>
              </a:solidFill>
              <a:latin typeface="Berlin Sans FB" panose="020E0602020502020306" pitchFamily="34" charset="0"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7654195"/>
      </p:ext>
    </p:extLst>
  </p:cSld>
  <p:clrMapOvr>
    <a:masterClrMapping/>
  </p:clrMapOvr>
  <p:transition spd="slow" advClick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2B996DB-4970-4232-9501-03EC4F0D76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23">
            <a:extLst>
              <a:ext uri="{FF2B5EF4-FFF2-40B4-BE49-F238E27FC236}">
                <a16:creationId xmlns:a16="http://schemas.microsoft.com/office/drawing/2014/main" id="{13B50517-1E83-412C-A3CD-59911F5078F8}"/>
              </a:ext>
            </a:extLst>
          </p:cNvPr>
          <p:cNvGrpSpPr/>
          <p:nvPr/>
        </p:nvGrpSpPr>
        <p:grpSpPr>
          <a:xfrm>
            <a:off x="6603007" y="1830686"/>
            <a:ext cx="4916886" cy="1134764"/>
            <a:chOff x="6908101" y="775501"/>
            <a:chExt cx="3716005" cy="1449249"/>
          </a:xfrm>
        </p:grpSpPr>
        <p:pic>
          <p:nvPicPr>
            <p:cNvPr id="4" name="图片 24">
              <a:extLst>
                <a:ext uri="{FF2B5EF4-FFF2-40B4-BE49-F238E27FC236}">
                  <a16:creationId xmlns:a16="http://schemas.microsoft.com/office/drawing/2014/main" id="{3C4B98C7-83F1-95F3-D5BD-330ED89369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08101" y="842341"/>
              <a:ext cx="3716005" cy="1382409"/>
            </a:xfrm>
            <a:prstGeom prst="ellipse">
              <a:avLst/>
            </a:prstGeom>
            <a:effectLst>
              <a:softEdge rad="317500"/>
            </a:effectLst>
          </p:spPr>
        </p:pic>
        <p:sp>
          <p:nvSpPr>
            <p:cNvPr id="5" name="文本框 27">
              <a:extLst>
                <a:ext uri="{FF2B5EF4-FFF2-40B4-BE49-F238E27FC236}">
                  <a16:creationId xmlns:a16="http://schemas.microsoft.com/office/drawing/2014/main" id="{DD5EFF01-7E6F-A29C-7ACB-A81F835CFC9A}"/>
                </a:ext>
              </a:extLst>
            </p:cNvPr>
            <p:cNvSpPr txBox="1"/>
            <p:nvPr/>
          </p:nvSpPr>
          <p:spPr>
            <a:xfrm>
              <a:off x="7078090" y="775501"/>
              <a:ext cx="2972277" cy="825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3600" u="sng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lin Sans FB" panose="020E0602020502020306" pitchFamily="34" charset="0"/>
                  <a:cs typeface="+mn-ea"/>
                  <a:sym typeface="+mn-lt"/>
                </a:rPr>
                <a:t>Tujuan</a:t>
              </a:r>
              <a:endParaRPr lang="zh-CN" altLang="en-US" sz="36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  <a:cs typeface="+mn-ea"/>
                <a:sym typeface="+mn-lt"/>
              </a:endParaRPr>
            </a:p>
          </p:txBody>
        </p:sp>
      </p:grpSp>
      <p:sp>
        <p:nvSpPr>
          <p:cNvPr id="6" name="文本框 11">
            <a:extLst>
              <a:ext uri="{FF2B5EF4-FFF2-40B4-BE49-F238E27FC236}">
                <a16:creationId xmlns:a16="http://schemas.microsoft.com/office/drawing/2014/main" id="{B4FFEEE4-0F87-0537-0D3B-0569236CA266}"/>
              </a:ext>
            </a:extLst>
          </p:cNvPr>
          <p:cNvSpPr txBox="1"/>
          <p:nvPr/>
        </p:nvSpPr>
        <p:spPr>
          <a:xfrm>
            <a:off x="4939309" y="3021280"/>
            <a:ext cx="65805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solidFill>
                  <a:schemeClr val="bg1"/>
                </a:solidFill>
                <a:sym typeface="+mn-lt"/>
              </a:rPr>
              <a:t>Tujuan</a:t>
            </a:r>
            <a:r>
              <a:rPr lang="en-US" altLang="zh-CN" sz="2000" dirty="0">
                <a:solidFill>
                  <a:schemeClr val="bg1"/>
                </a:solidFill>
                <a:sym typeface="+mn-lt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sym typeface="+mn-lt"/>
              </a:rPr>
              <a:t>dari</a:t>
            </a:r>
            <a:r>
              <a:rPr lang="en-US" altLang="zh-CN" sz="2000" dirty="0">
                <a:solidFill>
                  <a:schemeClr val="bg1"/>
                </a:solidFill>
                <a:sym typeface="+mn-lt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sym typeface="+mn-lt"/>
              </a:rPr>
              <a:t>pembuatan</a:t>
            </a:r>
            <a:r>
              <a:rPr lang="en-US" altLang="zh-CN" sz="2000" dirty="0">
                <a:solidFill>
                  <a:schemeClr val="bg1"/>
                </a:solidFill>
                <a:sym typeface="+mn-lt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sym typeface="+mn-lt"/>
              </a:rPr>
              <a:t>aplikasi</a:t>
            </a:r>
            <a:r>
              <a:rPr lang="en-ID" sz="2000" dirty="0"/>
              <a:t> </a:t>
            </a:r>
            <a:r>
              <a:rPr lang="en-ID" sz="2000" dirty="0">
                <a:solidFill>
                  <a:schemeClr val="bg1"/>
                </a:solidFill>
              </a:rPr>
              <a:t>Artificial </a:t>
            </a:r>
            <a:r>
              <a:rPr lang="en-ID" sz="2000" dirty="0" err="1">
                <a:solidFill>
                  <a:schemeClr val="bg1"/>
                </a:solidFill>
              </a:rPr>
              <a:t>Inteligence</a:t>
            </a:r>
            <a:r>
              <a:rPr lang="en-ID" sz="2000" dirty="0">
                <a:solidFill>
                  <a:schemeClr val="bg1"/>
                </a:solidFill>
              </a:rPr>
              <a:t> (AI) dan Machine Learning </a:t>
            </a:r>
            <a:r>
              <a:rPr lang="en-ID" sz="2000" dirty="0" err="1">
                <a:solidFill>
                  <a:schemeClr val="bg1"/>
                </a:solidFill>
              </a:rPr>
              <a:t>Untuk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Memahami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sejauh</a:t>
            </a:r>
            <a:r>
              <a:rPr lang="en-ID" sz="2000" dirty="0">
                <a:solidFill>
                  <a:schemeClr val="bg1"/>
                </a:solidFill>
              </a:rPr>
              <a:t> mana </a:t>
            </a:r>
            <a:r>
              <a:rPr lang="en-ID" sz="2000" dirty="0" err="1">
                <a:solidFill>
                  <a:schemeClr val="bg1"/>
                </a:solidFill>
              </a:rPr>
              <a:t>siswa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dapat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beradaptasi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dengan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lingkungan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pembelajaran</a:t>
            </a:r>
            <a:r>
              <a:rPr lang="en-ID" sz="2000" dirty="0">
                <a:solidFill>
                  <a:schemeClr val="bg1"/>
                </a:solidFill>
              </a:rPr>
              <a:t> online yang </a:t>
            </a:r>
            <a:r>
              <a:rPr lang="en-ID" sz="2000" dirty="0" err="1">
                <a:solidFill>
                  <a:schemeClr val="bg1"/>
                </a:solidFill>
              </a:rPr>
              <a:t>memiliki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dampak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besar</a:t>
            </a:r>
            <a:r>
              <a:rPr lang="en-ID" sz="2000" dirty="0">
                <a:solidFill>
                  <a:schemeClr val="bg1"/>
                </a:solidFill>
              </a:rPr>
              <a:t> pada </a:t>
            </a:r>
            <a:r>
              <a:rPr lang="en-ID" sz="2000" dirty="0" err="1">
                <a:solidFill>
                  <a:schemeClr val="bg1"/>
                </a:solidFill>
              </a:rPr>
              <a:t>efektivitas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pendidikan</a:t>
            </a:r>
            <a:r>
              <a:rPr lang="en-ID" sz="2000" dirty="0">
                <a:solidFill>
                  <a:schemeClr val="bg1"/>
                </a:solidFill>
              </a:rPr>
              <a:t> online.</a:t>
            </a:r>
            <a:endParaRPr lang="zh-CN" altLang="en-US" sz="2000" dirty="0">
              <a:solidFill>
                <a:schemeClr val="bg1"/>
              </a:solidFill>
              <a:latin typeface="Berlin Sans FB" panose="020E0602020502020306" pitchFamily="34" charset="0"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3963088"/>
      </p:ext>
    </p:extLst>
  </p:cSld>
  <p:clrMapOvr>
    <a:masterClrMapping/>
  </p:clrMapOvr>
  <p:transition spd="slow" advClick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EAC3B32D-28A6-42B9-99E9-6DAC4816FBC2}"/>
              </a:ext>
            </a:extLst>
          </p:cNvPr>
          <p:cNvGrpSpPr/>
          <p:nvPr/>
        </p:nvGrpSpPr>
        <p:grpSpPr>
          <a:xfrm>
            <a:off x="2924248" y="478687"/>
            <a:ext cx="6343504" cy="1067375"/>
            <a:chOff x="3937993" y="342486"/>
            <a:chExt cx="4726582" cy="106737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8B77BA0-15F2-4AD9-B523-9401778651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37993" y="927261"/>
              <a:ext cx="4726582" cy="482600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0260353-77A1-4198-BB48-E3D062F20863}"/>
                </a:ext>
              </a:extLst>
            </p:cNvPr>
            <p:cNvSpPr txBox="1"/>
            <p:nvPr/>
          </p:nvSpPr>
          <p:spPr>
            <a:xfrm>
              <a:off x="3999134" y="342486"/>
              <a:ext cx="4347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Include Components  </a:t>
              </a:r>
              <a:endParaRPr lang="zh-CN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</p:grpSp>
      <p:pic>
        <p:nvPicPr>
          <p:cNvPr id="2" name="Picture 2" descr="Architecture Components">
            <a:extLst>
              <a:ext uri="{FF2B5EF4-FFF2-40B4-BE49-F238E27FC236}">
                <a16:creationId xmlns:a16="http://schemas.microsoft.com/office/drawing/2014/main" id="{E92CE3C5-C30C-F435-71C4-822951F4C6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6" t="56605" r="72256" b="25916"/>
          <a:stretch/>
        </p:blipFill>
        <p:spPr bwMode="auto">
          <a:xfrm>
            <a:off x="1591294" y="2900035"/>
            <a:ext cx="1009402" cy="105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rchitecture Components">
            <a:extLst>
              <a:ext uri="{FF2B5EF4-FFF2-40B4-BE49-F238E27FC236}">
                <a16:creationId xmlns:a16="http://schemas.microsoft.com/office/drawing/2014/main" id="{D31208EC-750E-FEB7-2BC1-6EE0CA480C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32" t="56766" r="38230" b="26076"/>
          <a:stretch/>
        </p:blipFill>
        <p:spPr bwMode="auto">
          <a:xfrm>
            <a:off x="5616471" y="2900035"/>
            <a:ext cx="959057" cy="105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rchitecture Components">
            <a:extLst>
              <a:ext uri="{FF2B5EF4-FFF2-40B4-BE49-F238E27FC236}">
                <a16:creationId xmlns:a16="http://schemas.microsoft.com/office/drawing/2014/main" id="{6B930A97-EAD5-1914-325E-D94FBAFF5E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0" t="16516" r="72543" b="66901"/>
          <a:stretch/>
        </p:blipFill>
        <p:spPr bwMode="auto">
          <a:xfrm>
            <a:off x="9591304" y="2900035"/>
            <a:ext cx="910477" cy="105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6D0354C-17D5-CE88-6EA9-7351DDEE751A}"/>
              </a:ext>
            </a:extLst>
          </p:cNvPr>
          <p:cNvCxnSpPr>
            <a:stCxn id="2" idx="3"/>
            <a:endCxn id="3" idx="1"/>
          </p:cNvCxnSpPr>
          <p:nvPr/>
        </p:nvCxnSpPr>
        <p:spPr>
          <a:xfrm>
            <a:off x="2600696" y="3429000"/>
            <a:ext cx="301577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2FB1082-5239-B483-EE4B-AC2AAAEAF37A}"/>
              </a:ext>
            </a:extLst>
          </p:cNvPr>
          <p:cNvCxnSpPr/>
          <p:nvPr/>
        </p:nvCxnSpPr>
        <p:spPr>
          <a:xfrm>
            <a:off x="6575528" y="3429000"/>
            <a:ext cx="301577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1">
            <a:extLst>
              <a:ext uri="{FF2B5EF4-FFF2-40B4-BE49-F238E27FC236}">
                <a16:creationId xmlns:a16="http://schemas.microsoft.com/office/drawing/2014/main" id="{FC809215-76F1-C334-DD4D-B40E97D93857}"/>
              </a:ext>
            </a:extLst>
          </p:cNvPr>
          <p:cNvSpPr txBox="1"/>
          <p:nvPr/>
        </p:nvSpPr>
        <p:spPr>
          <a:xfrm>
            <a:off x="1468415" y="3950085"/>
            <a:ext cx="1255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sym typeface="+mn-lt"/>
              </a:rPr>
              <a:t>IBM Watson Studio</a:t>
            </a:r>
            <a:endParaRPr lang="zh-CN" altLang="en-US" sz="1400" dirty="0">
              <a:solidFill>
                <a:schemeClr val="bg1"/>
              </a:solidFill>
              <a:latin typeface="Berlin Sans FB" panose="020E0602020502020306" pitchFamily="34" charset="0"/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7B7D196-AB90-3701-78A1-CEE756A7CA17}"/>
              </a:ext>
            </a:extLst>
          </p:cNvPr>
          <p:cNvSpPr txBox="1"/>
          <p:nvPr/>
        </p:nvSpPr>
        <p:spPr>
          <a:xfrm>
            <a:off x="5429134" y="3958437"/>
            <a:ext cx="1333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sym typeface="+mn-lt"/>
              </a:rPr>
              <a:t>IBM Machine Learning</a:t>
            </a:r>
            <a:endParaRPr lang="zh-CN" altLang="en-US" sz="1400" dirty="0">
              <a:solidFill>
                <a:schemeClr val="bg1"/>
              </a:solidFill>
              <a:latin typeface="Berlin Sans FB" panose="020E0602020502020306" pitchFamily="34" charset="0"/>
              <a:cs typeface="+mn-ea"/>
              <a:sym typeface="+mn-lt"/>
            </a:endParaRPr>
          </a:p>
        </p:txBody>
      </p:sp>
      <p:sp>
        <p:nvSpPr>
          <p:cNvPr id="13" name="文本框 11">
            <a:extLst>
              <a:ext uri="{FF2B5EF4-FFF2-40B4-BE49-F238E27FC236}">
                <a16:creationId xmlns:a16="http://schemas.microsoft.com/office/drawing/2014/main" id="{9516E681-CC11-9279-C85A-C9C2A4E6DD57}"/>
              </a:ext>
            </a:extLst>
          </p:cNvPr>
          <p:cNvSpPr txBox="1"/>
          <p:nvPr/>
        </p:nvSpPr>
        <p:spPr>
          <a:xfrm>
            <a:off x="9499965" y="3950085"/>
            <a:ext cx="1082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sym typeface="+mn-lt"/>
              </a:rPr>
              <a:t>IBM Cloud Storage</a:t>
            </a:r>
            <a:endParaRPr lang="zh-CN" altLang="en-US" sz="1400" dirty="0">
              <a:solidFill>
                <a:schemeClr val="bg1"/>
              </a:solidFill>
              <a:latin typeface="Berlin Sans FB" panose="020E0602020502020306" pitchFamily="34" charset="0"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9263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>
        <p14:flythrough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EAC3B32D-28A6-42B9-99E9-6DAC4816FBC2}"/>
              </a:ext>
            </a:extLst>
          </p:cNvPr>
          <p:cNvGrpSpPr/>
          <p:nvPr/>
        </p:nvGrpSpPr>
        <p:grpSpPr>
          <a:xfrm>
            <a:off x="3732709" y="413372"/>
            <a:ext cx="4726582" cy="1067375"/>
            <a:chOff x="3937993" y="342486"/>
            <a:chExt cx="4726582" cy="106737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8B77BA0-15F2-4AD9-B523-9401778651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37993" y="927261"/>
              <a:ext cx="4726582" cy="482600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0260353-77A1-4198-BB48-E3D062F20863}"/>
                </a:ext>
              </a:extLst>
            </p:cNvPr>
            <p:cNvSpPr txBox="1"/>
            <p:nvPr/>
          </p:nvSpPr>
          <p:spPr>
            <a:xfrm>
              <a:off x="3999134" y="342486"/>
              <a:ext cx="4347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Flowchart</a:t>
              </a:r>
              <a:endParaRPr lang="zh-CN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</p:grpSp>
      <p:pic>
        <p:nvPicPr>
          <p:cNvPr id="2050" name="Picture 2" descr="Architecture Components">
            <a:extLst>
              <a:ext uri="{FF2B5EF4-FFF2-40B4-BE49-F238E27FC236}">
                <a16:creationId xmlns:a16="http://schemas.microsoft.com/office/drawing/2014/main" id="{CB8A3610-33FA-C7FC-6E48-C16F82DED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730" y="1674420"/>
            <a:ext cx="8946540" cy="370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7610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EAC3B32D-28A6-42B9-99E9-6DAC4816FBC2}"/>
              </a:ext>
            </a:extLst>
          </p:cNvPr>
          <p:cNvGrpSpPr/>
          <p:nvPr/>
        </p:nvGrpSpPr>
        <p:grpSpPr>
          <a:xfrm>
            <a:off x="5469155" y="403681"/>
            <a:ext cx="1253689" cy="534470"/>
            <a:chOff x="2252953" y="-435386"/>
            <a:chExt cx="6491493" cy="184524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8B77BA0-15F2-4AD9-B523-9401778651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37993" y="927261"/>
              <a:ext cx="4726582" cy="482600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0260353-77A1-4198-BB48-E3D062F20863}"/>
                </a:ext>
              </a:extLst>
            </p:cNvPr>
            <p:cNvSpPr txBox="1"/>
            <p:nvPr/>
          </p:nvSpPr>
          <p:spPr>
            <a:xfrm>
              <a:off x="2252953" y="-435386"/>
              <a:ext cx="64914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Steps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F5DF2E0-9BE1-7E83-832C-68DCAEB7F328}"/>
              </a:ext>
            </a:extLst>
          </p:cNvPr>
          <p:cNvGrpSpPr/>
          <p:nvPr/>
        </p:nvGrpSpPr>
        <p:grpSpPr>
          <a:xfrm>
            <a:off x="481372" y="2535885"/>
            <a:ext cx="2333502" cy="1508166"/>
            <a:chOff x="720013" y="1233097"/>
            <a:chExt cx="2333502" cy="150816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7FEAA0D-0120-31D2-C9C0-D535AAB5F74E}"/>
                </a:ext>
              </a:extLst>
            </p:cNvPr>
            <p:cNvSpPr/>
            <p:nvPr/>
          </p:nvSpPr>
          <p:spPr>
            <a:xfrm>
              <a:off x="720013" y="1233097"/>
              <a:ext cx="2333502" cy="15081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A59FDDF-33ED-C88E-9693-FBDD230271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476" r="5393" b="36883"/>
            <a:stretch/>
          </p:blipFill>
          <p:spPr>
            <a:xfrm>
              <a:off x="795224" y="1493373"/>
              <a:ext cx="2169226" cy="115487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9" name="文本框 11">
              <a:extLst>
                <a:ext uri="{FF2B5EF4-FFF2-40B4-BE49-F238E27FC236}">
                  <a16:creationId xmlns:a16="http://schemas.microsoft.com/office/drawing/2014/main" id="{89A6DBA7-119D-C9AB-9AA9-E9BAF8AA09C5}"/>
                </a:ext>
              </a:extLst>
            </p:cNvPr>
            <p:cNvSpPr txBox="1"/>
            <p:nvPr/>
          </p:nvSpPr>
          <p:spPr>
            <a:xfrm>
              <a:off x="884289" y="1233097"/>
              <a:ext cx="20801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sym typeface="+mn-lt"/>
                </a:rPr>
                <a:t>Create new project</a:t>
              </a:r>
              <a:endParaRPr lang="zh-CN" altLang="en-US" sz="1400" dirty="0">
                <a:solidFill>
                  <a:schemeClr val="bg1"/>
                </a:solidFill>
                <a:latin typeface="Berlin Sans FB" panose="020E0602020502020306" pitchFamily="34" charset="0"/>
                <a:cs typeface="+mn-ea"/>
                <a:sym typeface="+mn-lt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ED4E181-BCD6-79BC-E36A-7199EBB9E1E5}"/>
              </a:ext>
            </a:extLst>
          </p:cNvPr>
          <p:cNvGrpSpPr/>
          <p:nvPr/>
        </p:nvGrpSpPr>
        <p:grpSpPr>
          <a:xfrm>
            <a:off x="3439395" y="2534428"/>
            <a:ext cx="2333502" cy="1508166"/>
            <a:chOff x="4941692" y="1237098"/>
            <a:chExt cx="2333502" cy="150816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F31C109-E6D8-B495-6D3C-661D29F67469}"/>
                </a:ext>
              </a:extLst>
            </p:cNvPr>
            <p:cNvSpPr/>
            <p:nvPr/>
          </p:nvSpPr>
          <p:spPr>
            <a:xfrm>
              <a:off x="4941692" y="1237098"/>
              <a:ext cx="2333502" cy="15081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文本框 11">
              <a:extLst>
                <a:ext uri="{FF2B5EF4-FFF2-40B4-BE49-F238E27FC236}">
                  <a16:creationId xmlns:a16="http://schemas.microsoft.com/office/drawing/2014/main" id="{8D71ACD7-754C-23A8-65AE-B4A7A9A23787}"/>
                </a:ext>
              </a:extLst>
            </p:cNvPr>
            <p:cNvSpPr txBox="1"/>
            <p:nvPr/>
          </p:nvSpPr>
          <p:spPr>
            <a:xfrm>
              <a:off x="5105968" y="1237098"/>
              <a:ext cx="20801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sym typeface="+mn-lt"/>
                </a:rPr>
                <a:t>Experiment</a:t>
              </a:r>
              <a:endParaRPr lang="zh-CN" altLang="en-US" sz="1400" dirty="0">
                <a:solidFill>
                  <a:schemeClr val="bg1"/>
                </a:solidFill>
                <a:latin typeface="Berlin Sans FB" panose="020E0602020502020306" pitchFamily="34" charset="0"/>
                <a:cs typeface="+mn-ea"/>
                <a:sym typeface="+mn-lt"/>
              </a:endParaRPr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1273F04D-89A5-3A17-1437-84A6AA9FAC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52" t="17061" r="229" b="6016"/>
            <a:stretch/>
          </p:blipFill>
          <p:spPr bwMode="auto">
            <a:xfrm>
              <a:off x="5023830" y="1497374"/>
              <a:ext cx="2169226" cy="115487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8521DFE-56A4-77D6-17EA-4FC2C0B71CBA}"/>
              </a:ext>
            </a:extLst>
          </p:cNvPr>
          <p:cNvGrpSpPr/>
          <p:nvPr/>
        </p:nvGrpSpPr>
        <p:grpSpPr>
          <a:xfrm>
            <a:off x="6413165" y="2544858"/>
            <a:ext cx="2333502" cy="1508166"/>
            <a:chOff x="7809583" y="1233097"/>
            <a:chExt cx="2333502" cy="1508166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18B744C-3D90-5477-1B4D-11AB57AD017E}"/>
                </a:ext>
              </a:extLst>
            </p:cNvPr>
            <p:cNvSpPr/>
            <p:nvPr/>
          </p:nvSpPr>
          <p:spPr>
            <a:xfrm>
              <a:off x="7809583" y="1233097"/>
              <a:ext cx="2333502" cy="15081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5" name="文本框 11">
              <a:extLst>
                <a:ext uri="{FF2B5EF4-FFF2-40B4-BE49-F238E27FC236}">
                  <a16:creationId xmlns:a16="http://schemas.microsoft.com/office/drawing/2014/main" id="{5EAD76AC-2499-A3BB-426D-F7FB098EE74F}"/>
                </a:ext>
              </a:extLst>
            </p:cNvPr>
            <p:cNvSpPr txBox="1"/>
            <p:nvPr/>
          </p:nvSpPr>
          <p:spPr>
            <a:xfrm>
              <a:off x="7973859" y="1233097"/>
              <a:ext cx="20801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sym typeface="+mn-lt"/>
                </a:rPr>
                <a:t>Deployment</a:t>
              </a:r>
              <a:endParaRPr lang="zh-CN" altLang="en-US" sz="1400" dirty="0">
                <a:solidFill>
                  <a:schemeClr val="bg1"/>
                </a:solidFill>
                <a:latin typeface="Berlin Sans FB" panose="020E0602020502020306" pitchFamily="34" charset="0"/>
                <a:cs typeface="+mn-ea"/>
                <a:sym typeface="+mn-lt"/>
              </a:endParaRPr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BBC3E93-7FB3-3380-C335-1652A1EB92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90" r="942" b="31074"/>
            <a:stretch/>
          </p:blipFill>
          <p:spPr bwMode="auto">
            <a:xfrm>
              <a:off x="7891721" y="1493373"/>
              <a:ext cx="2169226" cy="115487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0C8E74D-A6F4-B4A2-18B1-D7BA3C5C97AA}"/>
              </a:ext>
            </a:extLst>
          </p:cNvPr>
          <p:cNvGrpSpPr/>
          <p:nvPr/>
        </p:nvGrpSpPr>
        <p:grpSpPr>
          <a:xfrm>
            <a:off x="9377126" y="2534428"/>
            <a:ext cx="2333502" cy="1508166"/>
            <a:chOff x="1135505" y="3962849"/>
            <a:chExt cx="2333502" cy="1508166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AB66802-9866-D74E-1C7C-5BB2D041A2C2}"/>
                </a:ext>
              </a:extLst>
            </p:cNvPr>
            <p:cNvSpPr/>
            <p:nvPr/>
          </p:nvSpPr>
          <p:spPr>
            <a:xfrm>
              <a:off x="1135505" y="3962849"/>
              <a:ext cx="2333502" cy="15081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0" name="文本框 11">
              <a:extLst>
                <a:ext uri="{FF2B5EF4-FFF2-40B4-BE49-F238E27FC236}">
                  <a16:creationId xmlns:a16="http://schemas.microsoft.com/office/drawing/2014/main" id="{FA95CF07-E566-9F87-D0AE-457C75D0E16B}"/>
                </a:ext>
              </a:extLst>
            </p:cNvPr>
            <p:cNvSpPr txBox="1"/>
            <p:nvPr/>
          </p:nvSpPr>
          <p:spPr>
            <a:xfrm>
              <a:off x="1299781" y="3962849"/>
              <a:ext cx="20801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sym typeface="+mn-lt"/>
                </a:rPr>
                <a:t>Test</a:t>
              </a:r>
              <a:endParaRPr lang="zh-CN" altLang="en-US" sz="1400" dirty="0">
                <a:solidFill>
                  <a:schemeClr val="bg1"/>
                </a:solidFill>
                <a:latin typeface="Berlin Sans FB" panose="020E0602020502020306" pitchFamily="34" charset="0"/>
                <a:cs typeface="+mn-ea"/>
                <a:sym typeface="+mn-lt"/>
              </a:endParaRPr>
            </a:p>
          </p:txBody>
        </p:sp>
        <p:pic>
          <p:nvPicPr>
            <p:cNvPr id="28" name="Picture 4">
              <a:extLst>
                <a:ext uri="{FF2B5EF4-FFF2-40B4-BE49-F238E27FC236}">
                  <a16:creationId xmlns:a16="http://schemas.microsoft.com/office/drawing/2014/main" id="{0EFA23E7-6D2D-265E-F6DE-74BA087863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17485" r="3" b="7512"/>
            <a:stretch/>
          </p:blipFill>
          <p:spPr bwMode="auto">
            <a:xfrm>
              <a:off x="1221106" y="4205903"/>
              <a:ext cx="2162299" cy="11524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88CD313-7F13-2CBE-D0AC-93058B74CFD9}"/>
              </a:ext>
            </a:extLst>
          </p:cNvPr>
          <p:cNvCxnSpPr>
            <a:stCxn id="5" idx="3"/>
            <a:endCxn id="11" idx="1"/>
          </p:cNvCxnSpPr>
          <p:nvPr/>
        </p:nvCxnSpPr>
        <p:spPr>
          <a:xfrm flipV="1">
            <a:off x="2814874" y="3288511"/>
            <a:ext cx="624521" cy="145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A02E947-A630-302F-73FD-F9F782F01399}"/>
              </a:ext>
            </a:extLst>
          </p:cNvPr>
          <p:cNvCxnSpPr/>
          <p:nvPr/>
        </p:nvCxnSpPr>
        <p:spPr>
          <a:xfrm flipV="1">
            <a:off x="5772897" y="3298941"/>
            <a:ext cx="624521" cy="145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5EF2327-D8C2-FEF2-322A-F4CF84717D5B}"/>
              </a:ext>
            </a:extLst>
          </p:cNvPr>
          <p:cNvCxnSpPr/>
          <p:nvPr/>
        </p:nvCxnSpPr>
        <p:spPr>
          <a:xfrm flipV="1">
            <a:off x="8749144" y="3298941"/>
            <a:ext cx="624521" cy="145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82909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EAC3B32D-28A6-42B9-99E9-6DAC4816FBC2}"/>
              </a:ext>
            </a:extLst>
          </p:cNvPr>
          <p:cNvGrpSpPr/>
          <p:nvPr/>
        </p:nvGrpSpPr>
        <p:grpSpPr>
          <a:xfrm>
            <a:off x="4722133" y="373790"/>
            <a:ext cx="2747732" cy="1077218"/>
            <a:chOff x="2252953" y="-435386"/>
            <a:chExt cx="6491493" cy="282446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8B77BA0-15F2-4AD9-B523-9401778651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37993" y="927261"/>
              <a:ext cx="4726582" cy="482600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0260353-77A1-4198-BB48-E3D062F20863}"/>
                </a:ext>
              </a:extLst>
            </p:cNvPr>
            <p:cNvSpPr txBox="1"/>
            <p:nvPr/>
          </p:nvSpPr>
          <p:spPr>
            <a:xfrm>
              <a:off x="2252953" y="-435386"/>
              <a:ext cx="6491493" cy="2824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Test &amp; Result </a:t>
              </a:r>
            </a:p>
          </p:txBody>
        </p:sp>
      </p:grpSp>
      <p:sp>
        <p:nvSpPr>
          <p:cNvPr id="5" name="Rectangle 5">
            <a:extLst>
              <a:ext uri="{FF2B5EF4-FFF2-40B4-BE49-F238E27FC236}">
                <a16:creationId xmlns:a16="http://schemas.microsoft.com/office/drawing/2014/main" id="{E6788AA4-F447-D874-A813-71BF38162C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8113"/>
            <a:ext cx="65" cy="260974"/>
          </a:xfrm>
          <a:prstGeom prst="rect">
            <a:avLst/>
          </a:prstGeom>
          <a:solidFill>
            <a:srgbClr val="3031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7935" rIns="0" bIns="-793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4887AC8-04C4-E7D8-D1FE-F0A5EBCA958F}"/>
              </a:ext>
            </a:extLst>
          </p:cNvPr>
          <p:cNvGrpSpPr/>
          <p:nvPr/>
        </p:nvGrpSpPr>
        <p:grpSpPr>
          <a:xfrm>
            <a:off x="765138" y="2593100"/>
            <a:ext cx="2480694" cy="1852902"/>
            <a:chOff x="576573" y="2500965"/>
            <a:chExt cx="2480694" cy="1852902"/>
          </a:xfrm>
        </p:grpSpPr>
        <p:sp>
          <p:nvSpPr>
            <p:cNvPr id="17" name="Rectangle: Diagonal Corners Rounded 16">
              <a:extLst>
                <a:ext uri="{FF2B5EF4-FFF2-40B4-BE49-F238E27FC236}">
                  <a16:creationId xmlns:a16="http://schemas.microsoft.com/office/drawing/2014/main" id="{D773C0A9-B1AB-6A95-5B63-9CA117389B43}"/>
                </a:ext>
              </a:extLst>
            </p:cNvPr>
            <p:cNvSpPr/>
            <p:nvPr/>
          </p:nvSpPr>
          <p:spPr>
            <a:xfrm flipV="1">
              <a:off x="576573" y="2504132"/>
              <a:ext cx="2480694" cy="1849735"/>
            </a:xfrm>
            <a:prstGeom prst="round2Diag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9289545-14CB-6051-08E6-2057D16F56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216" b="13288"/>
            <a:stretch/>
          </p:blipFill>
          <p:spPr>
            <a:xfrm>
              <a:off x="726124" y="2808742"/>
              <a:ext cx="2181591" cy="143097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8" name="文本框 11">
              <a:extLst>
                <a:ext uri="{FF2B5EF4-FFF2-40B4-BE49-F238E27FC236}">
                  <a16:creationId xmlns:a16="http://schemas.microsoft.com/office/drawing/2014/main" id="{FC9FDEE6-C0E6-4B94-4E90-D485D2CC9C87}"/>
                </a:ext>
              </a:extLst>
            </p:cNvPr>
            <p:cNvSpPr txBox="1"/>
            <p:nvPr/>
          </p:nvSpPr>
          <p:spPr>
            <a:xfrm>
              <a:off x="730833" y="2500965"/>
              <a:ext cx="21768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sym typeface="+mn-lt"/>
                </a:rPr>
                <a:t>Form input data test</a:t>
              </a:r>
              <a:endParaRPr lang="zh-CN" altLang="en-US" sz="1400" dirty="0">
                <a:solidFill>
                  <a:schemeClr val="bg1"/>
                </a:solidFill>
                <a:latin typeface="Berlin Sans FB" panose="020E0602020502020306" pitchFamily="34" charset="0"/>
                <a:cs typeface="+mn-ea"/>
                <a:sym typeface="+mn-lt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7BEB4EE-A88D-F697-6FFD-3FD22E489D47}"/>
              </a:ext>
            </a:extLst>
          </p:cNvPr>
          <p:cNvGrpSpPr/>
          <p:nvPr/>
        </p:nvGrpSpPr>
        <p:grpSpPr>
          <a:xfrm>
            <a:off x="4855652" y="2597829"/>
            <a:ext cx="2480694" cy="1852902"/>
            <a:chOff x="4449670" y="2549788"/>
            <a:chExt cx="2480694" cy="1852902"/>
          </a:xfrm>
        </p:grpSpPr>
        <p:sp>
          <p:nvSpPr>
            <p:cNvPr id="19" name="Rectangle: Diagonal Corners Rounded 18">
              <a:extLst>
                <a:ext uri="{FF2B5EF4-FFF2-40B4-BE49-F238E27FC236}">
                  <a16:creationId xmlns:a16="http://schemas.microsoft.com/office/drawing/2014/main" id="{8496F7CD-5B92-A92F-CA5B-FC6A9987DAAD}"/>
                </a:ext>
              </a:extLst>
            </p:cNvPr>
            <p:cNvSpPr/>
            <p:nvPr/>
          </p:nvSpPr>
          <p:spPr>
            <a:xfrm flipV="1">
              <a:off x="4449670" y="2552955"/>
              <a:ext cx="2480694" cy="1849735"/>
            </a:xfrm>
            <a:prstGeom prst="round2Diag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0" name="文本框 11">
              <a:extLst>
                <a:ext uri="{FF2B5EF4-FFF2-40B4-BE49-F238E27FC236}">
                  <a16:creationId xmlns:a16="http://schemas.microsoft.com/office/drawing/2014/main" id="{14738D93-2A72-4868-52A0-20CBB73EB5ED}"/>
                </a:ext>
              </a:extLst>
            </p:cNvPr>
            <p:cNvSpPr txBox="1"/>
            <p:nvPr/>
          </p:nvSpPr>
          <p:spPr>
            <a:xfrm>
              <a:off x="4603930" y="2549788"/>
              <a:ext cx="21768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sym typeface="+mn-lt"/>
                </a:rPr>
                <a:t>Input data</a:t>
              </a:r>
              <a:endParaRPr lang="zh-CN" altLang="en-US" sz="1400" dirty="0">
                <a:solidFill>
                  <a:schemeClr val="bg1"/>
                </a:solidFill>
                <a:latin typeface="Berlin Sans FB" panose="020E0602020502020306" pitchFamily="34" charset="0"/>
                <a:cs typeface="+mn-ea"/>
                <a:sym typeface="+mn-lt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5056F30-1A8C-47C4-84A3-A2903319DB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0216" b="15758"/>
            <a:stretch/>
          </p:blipFill>
          <p:spPr>
            <a:xfrm>
              <a:off x="4603930" y="2861746"/>
              <a:ext cx="2181591" cy="141196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E4F06F6-4361-C0D4-A9FB-6E4C2CD1426A}"/>
              </a:ext>
            </a:extLst>
          </p:cNvPr>
          <p:cNvGrpSpPr/>
          <p:nvPr/>
        </p:nvGrpSpPr>
        <p:grpSpPr>
          <a:xfrm>
            <a:off x="8946166" y="2593050"/>
            <a:ext cx="2480694" cy="1852902"/>
            <a:chOff x="8322767" y="2395899"/>
            <a:chExt cx="2480694" cy="1852902"/>
          </a:xfrm>
        </p:grpSpPr>
        <p:sp>
          <p:nvSpPr>
            <p:cNvPr id="21" name="Rectangle: Diagonal Corners Rounded 20">
              <a:extLst>
                <a:ext uri="{FF2B5EF4-FFF2-40B4-BE49-F238E27FC236}">
                  <a16:creationId xmlns:a16="http://schemas.microsoft.com/office/drawing/2014/main" id="{BC27EE19-0B90-F588-2D10-B7AE5002AE5C}"/>
                </a:ext>
              </a:extLst>
            </p:cNvPr>
            <p:cNvSpPr/>
            <p:nvPr/>
          </p:nvSpPr>
          <p:spPr>
            <a:xfrm flipV="1">
              <a:off x="8322767" y="2399066"/>
              <a:ext cx="2480694" cy="1849735"/>
            </a:xfrm>
            <a:prstGeom prst="round2Diag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2" name="文本框 11">
              <a:extLst>
                <a:ext uri="{FF2B5EF4-FFF2-40B4-BE49-F238E27FC236}">
                  <a16:creationId xmlns:a16="http://schemas.microsoft.com/office/drawing/2014/main" id="{93AACF24-6533-A7B0-66E1-2C7515321869}"/>
                </a:ext>
              </a:extLst>
            </p:cNvPr>
            <p:cNvSpPr txBox="1"/>
            <p:nvPr/>
          </p:nvSpPr>
          <p:spPr>
            <a:xfrm>
              <a:off x="8477027" y="2395899"/>
              <a:ext cx="21768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sym typeface="+mn-lt"/>
                </a:rPr>
                <a:t>Hasil test</a:t>
              </a:r>
              <a:endParaRPr lang="zh-CN" altLang="en-US" sz="1400" dirty="0">
                <a:solidFill>
                  <a:schemeClr val="bg1"/>
                </a:solidFill>
                <a:latin typeface="Berlin Sans FB" panose="020E0602020502020306" pitchFamily="34" charset="0"/>
                <a:cs typeface="+mn-ea"/>
                <a:sym typeface="+mn-lt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EE0A22C-4025-CC6D-338B-0CD90D2FAD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591" t="18542" r="3661" b="5935"/>
            <a:stretch/>
          </p:blipFill>
          <p:spPr>
            <a:xfrm>
              <a:off x="8472319" y="2703676"/>
              <a:ext cx="2181591" cy="141931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4E69E19-E991-6F00-34DA-CDA56B80F4AA}"/>
              </a:ext>
            </a:extLst>
          </p:cNvPr>
          <p:cNvCxnSpPr>
            <a:stCxn id="17" idx="0"/>
            <a:endCxn id="19" idx="2"/>
          </p:cNvCxnSpPr>
          <p:nvPr/>
        </p:nvCxnSpPr>
        <p:spPr>
          <a:xfrm>
            <a:off x="3245832" y="3521134"/>
            <a:ext cx="1609820" cy="472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B445B2B-A44C-2C66-9D3D-C86457171139}"/>
              </a:ext>
            </a:extLst>
          </p:cNvPr>
          <p:cNvCxnSpPr/>
          <p:nvPr/>
        </p:nvCxnSpPr>
        <p:spPr>
          <a:xfrm>
            <a:off x="7336346" y="3521134"/>
            <a:ext cx="1609820" cy="472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341733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7|0.4|0.5|0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4|0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4|0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3|0.2|0.2|0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4|0.4|0.4|0.5|0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4|0.4|0.4|0.5|0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4|0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4|0.5"/>
</p:tagLst>
</file>

<file path=ppt/theme/theme1.xml><?xml version="1.0" encoding="utf-8"?>
<a:theme xmlns:a="http://schemas.openxmlformats.org/drawingml/2006/main" name="www.freeppt7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y23kl54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-www.freeppt7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824</TotalTime>
  <Words>261</Words>
  <Application>Microsoft Office PowerPoint</Application>
  <PresentationFormat>Widescreen</PresentationFormat>
  <Paragraphs>35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微软雅黑</vt:lpstr>
      <vt:lpstr>Arial</vt:lpstr>
      <vt:lpstr>Berlin Sans FB</vt:lpstr>
      <vt:lpstr>Calibri</vt:lpstr>
      <vt:lpstr>Wingdings</vt:lpstr>
      <vt:lpstr>www.freeppt7.com</vt:lpstr>
      <vt:lpstr>1-www.freeppt7.com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www.freeppt7.com</Manager>
  <Company>www.freeppt7.com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templates</dc:title>
  <dc:creator>www.freeppt7.com</dc:creator>
  <cp:keywords>www.freeppt7.com</cp:keywords>
  <dc:description>www.freeppt7.com</dc:description>
  <cp:lastModifiedBy>Dedi Kurniawan</cp:lastModifiedBy>
  <cp:revision>59</cp:revision>
  <dcterms:created xsi:type="dcterms:W3CDTF">2021-03-29T07:44:01Z</dcterms:created>
  <dcterms:modified xsi:type="dcterms:W3CDTF">2023-09-24T19:21:48Z</dcterms:modified>
</cp:coreProperties>
</file>